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</p:sldMasterIdLst>
  <p:notesMasterIdLst>
    <p:notesMasterId r:id="rId22"/>
  </p:notesMasterIdLst>
  <p:sldIdLst>
    <p:sldId id="256" r:id="rId2"/>
    <p:sldId id="257" r:id="rId3"/>
    <p:sldId id="283" r:id="rId4"/>
    <p:sldId id="259" r:id="rId5"/>
    <p:sldId id="260" r:id="rId6"/>
    <p:sldId id="276" r:id="rId7"/>
    <p:sldId id="277" r:id="rId8"/>
    <p:sldId id="284" r:id="rId9"/>
    <p:sldId id="266" r:id="rId10"/>
    <p:sldId id="267" r:id="rId11"/>
    <p:sldId id="268" r:id="rId12"/>
    <p:sldId id="269" r:id="rId13"/>
    <p:sldId id="278" r:id="rId14"/>
    <p:sldId id="279" r:id="rId15"/>
    <p:sldId id="280" r:id="rId16"/>
    <p:sldId id="28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맑은 고딕" panose="020B0503020000020004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Helvetica Neue" panose="020B0600000101010101" charset="0"/>
      <p:regular r:id="rId29"/>
      <p:bold r:id="rId30"/>
      <p:italic r:id="rId31"/>
      <p:boldItalic r:id="rId32"/>
    </p:embeddedFont>
    <p:embeddedFont>
      <p:font typeface="Montserrat" panose="020B0600000101010101" charset="0"/>
      <p:bold r:id="rId33"/>
      <p:boldItalic r:id="rId34"/>
    </p:embeddedFont>
    <p:embeddedFont>
      <p:font typeface="Montserrat Medium" panose="020B0600000101010101" charset="0"/>
      <p:regular r:id="rId35"/>
      <p:bold r:id="rId36"/>
      <p:italic r:id="rId37"/>
      <p:boldItalic r:id="rId38"/>
    </p:embeddedFont>
    <p:embeddedFont>
      <p:font typeface="Open Sans" panose="020B0600000101010101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1" autoAdjust="0"/>
  </p:normalViewPr>
  <p:slideViewPr>
    <p:cSldViewPr snapToGrid="0">
      <p:cViewPr varScale="1">
        <p:scale>
          <a:sx n="66" d="100"/>
          <a:sy n="66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936630110_0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7936630110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936630110_0_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936630110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936630110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7936630110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936faa27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개발 진행 중 변경사항을 최소화 하기 위하여 개발 전부터 요구사항 정의와 설계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, UI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프로토타입을 신중하게 작성했습니다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.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Calibri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114" name="Google Shape;114;g7936faa2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6570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936faa27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4" name="Google Shape;114;g7936faa2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1431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936faa27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개발 진행 중 변경사항을 최소화 하기 위하여 개발 전부터 요구사항 정의와 설계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, UI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프로토타입을 신중하게 작성했습니다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.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Calibri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4" name="Google Shape;114;g7936faa2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2463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936faa27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114" name="Google Shape;114;g7936faa2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156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936630110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사용자의 요청을 받으면 서버에 있는 자바 프로그램이 실행되어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DB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에 접속하고 해당 사용자의 정보를 필요한 페이지에 맞게 사용자의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PC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에 출력합니다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Helvetica Neue"/>
                <a:sym typeface="Helvetica Neue"/>
              </a:rPr>
              <a:t>.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Calibri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g793663011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935b4e810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7935b4e81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935b4e810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7935b4e810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936630110_0_7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7936630110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b97cce51a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2017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년 기준 초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·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중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·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고 학생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1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인당 월평균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사교육비가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27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만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1000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원으로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2007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년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조사이래 최고치를 기록했다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.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Calibri"/>
              <a:cs typeface="Malgun Gothic Semilight" panose="020B0502040204020203" pitchFamily="34" charset="-127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Calibri"/>
              <a:cs typeface="Malgun Gothic Semilight" panose="020B0502040204020203" pitchFamily="34" charset="-127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전년보다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5.9%(1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만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5000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원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나 증가했다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사교육비 총 규모도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2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년 연속 상승했다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Calibri"/>
                <a:cs typeface="Malgun Gothic Semilight" panose="020B0502040204020203" pitchFamily="34" charset="-127"/>
                <a:sym typeface="Open Sans"/>
              </a:rPr>
              <a:t>.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Calibri"/>
              <a:cs typeface="Malgun Gothic Semilight" panose="020B0502040204020203" pitchFamily="34" charset="-127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g6b97cce51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424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97cce51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7" name="Google Shape;97;g6b97cce5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936faa27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g7936faa2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936faa27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g7936faa2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522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936faa27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g7936faa2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35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936630110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936630110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262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936630110_0_5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7936630110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3415887" y="1055732"/>
            <a:ext cx="5360225" cy="35301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866900" y="1759448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ct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ct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ct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ct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ct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ct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ct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ct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866900" y="2500438"/>
            <a:ext cx="4229100" cy="185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" name="Google Shape;31;p6"/>
          <p:cNvSpPr>
            <a:spLocks noGrp="1"/>
          </p:cNvSpPr>
          <p:nvPr>
            <p:ph type="pic" idx="2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>
            <a:spLocks noGrp="1"/>
          </p:cNvSpPr>
          <p:nvPr>
            <p:ph type="pic" idx="3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>
            <a:spLocks noGrp="1"/>
          </p:cNvSpPr>
          <p:nvPr>
            <p:ph type="pic" idx="4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990600" y="1181100"/>
            <a:ext cx="7326086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Custom Layout">
  <p:cSld name="10_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0" tIns="192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rtl="0"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marL="914400" lvl="1" indent="-228600" rtl="0">
              <a:spcBef>
                <a:spcPts val="499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rtl="0">
              <a:spcBef>
                <a:spcPts val="499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rtl="0">
              <a:spcBef>
                <a:spcPts val="499"/>
              </a:spcBef>
              <a:spcAft>
                <a:spcPts val="0"/>
              </a:spcAft>
              <a:buSzPts val="1000"/>
              <a:buNone/>
              <a:defRPr/>
            </a:lvl4pPr>
            <a:lvl5pPr marL="2286000" lvl="4" indent="-228600" rtl="0">
              <a:spcBef>
                <a:spcPts val="499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342900" rtl="0">
              <a:spcBef>
                <a:spcPts val="499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499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499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499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98548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14;p1"/>
          <p:cNvCxnSpPr/>
          <p:nvPr/>
        </p:nvCxnSpPr>
        <p:spPr>
          <a:xfrm>
            <a:off x="468887" y="3262747"/>
            <a:ext cx="0" cy="34497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15;p1"/>
          <p:cNvCxnSpPr/>
          <p:nvPr/>
        </p:nvCxnSpPr>
        <p:spPr>
          <a:xfrm>
            <a:off x="516593" y="3262747"/>
            <a:ext cx="0" cy="34497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24">
          <p15:clr>
            <a:srgbClr val="F26B43"/>
          </p15:clr>
        </p15:guide>
        <p15:guide id="4" pos="7320">
          <p15:clr>
            <a:srgbClr val="F26B43"/>
          </p15:clr>
        </p15:guide>
        <p15:guide id="5" pos="1176">
          <p15:clr>
            <a:srgbClr val="F26B43"/>
          </p15:clr>
        </p15:guide>
        <p15:guide id="6" orient="horz" pos="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 t="7811" b="7828"/>
          <a:stretch/>
        </p:blipFill>
        <p:spPr>
          <a:xfrm>
            <a:off x="25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1866900" y="1636575"/>
            <a:ext cx="2048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ko" sz="5200" dirty="0">
                <a:solidFill>
                  <a:srgbClr val="FFFFFF"/>
                </a:solidFill>
                <a:latin typeface="+mj-ea"/>
                <a:ea typeface="+mj-ea"/>
                <a:cs typeface="Arial"/>
                <a:sym typeface="Arial"/>
              </a:rPr>
              <a:t>엄과외</a:t>
            </a:r>
            <a:endParaRPr sz="5200" dirty="0">
              <a:solidFill>
                <a:srgbClr val="FFFFFF"/>
              </a:solidFill>
              <a:latin typeface="+mj-ea"/>
              <a:ea typeface="+mj-ea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endParaRPr sz="2400" dirty="0">
              <a:solidFill>
                <a:srgbClr val="FFFFFF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54" name="Google Shape;54;p11"/>
          <p:cNvSpPr/>
          <p:nvPr/>
        </p:nvSpPr>
        <p:spPr>
          <a:xfrm>
            <a:off x="1866900" y="1188625"/>
            <a:ext cx="20484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+mn-ea"/>
                <a:ea typeface="+mn-ea"/>
                <a:cs typeface="Malgun Gothic Semilight" panose="020B0503020000020004" pitchFamily="34" charset="-127"/>
                <a:sym typeface="Montserrat"/>
              </a:rPr>
              <a:t>배움을 원하는 사람들을 위한 솔루션</a:t>
            </a:r>
            <a:endParaRPr sz="900" dirty="0">
              <a:solidFill>
                <a:schemeClr val="lt1"/>
              </a:solidFill>
              <a:latin typeface="+mn-ea"/>
              <a:ea typeface="+mn-ea"/>
              <a:cs typeface="Malgun Gothic Semilight" panose="020B0503020000020004" pitchFamily="34" charset="-127"/>
              <a:sym typeface="Montserrat"/>
            </a:endParaRPr>
          </a:p>
        </p:txBody>
      </p:sp>
      <p:sp>
        <p:nvSpPr>
          <p:cNvPr id="55" name="Google Shape;55;p11"/>
          <p:cNvSpPr/>
          <p:nvPr/>
        </p:nvSpPr>
        <p:spPr>
          <a:xfrm rot="10800000" flipH="1">
            <a:off x="3761712" y="14829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1866900" y="2624093"/>
            <a:ext cx="42291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ko" dirty="0">
                <a:solidFill>
                  <a:srgbClr val="D9D9D9"/>
                </a:solidFill>
                <a:latin typeface="+mj-ea"/>
                <a:ea typeface="+mj-ea"/>
                <a:cs typeface="Helvetica Neue"/>
                <a:sym typeface="Helvetica Neue"/>
              </a:rPr>
              <a:t>Asterisk</a:t>
            </a:r>
            <a:endParaRPr dirty="0">
              <a:solidFill>
                <a:srgbClr val="D9D9D9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57" name="Google Shape;57;p11"/>
          <p:cNvSpPr txBox="1"/>
          <p:nvPr/>
        </p:nvSpPr>
        <p:spPr>
          <a:xfrm>
            <a:off x="1866900" y="4322025"/>
            <a:ext cx="38592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CCCCCC"/>
                </a:solidFill>
                <a:latin typeface="+mn-ea"/>
                <a:ea typeface="+mn-ea"/>
                <a:cs typeface="Helvetica Neue"/>
                <a:sym typeface="Helvetica Neue"/>
              </a:rPr>
              <a:t>팀원</a:t>
            </a:r>
            <a:endParaRPr dirty="0">
              <a:solidFill>
                <a:srgbClr val="CCCCCC"/>
              </a:solidFill>
              <a:latin typeface="+mn-ea"/>
              <a:ea typeface="+mn-ea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CCCCCC"/>
                </a:solidFill>
                <a:latin typeface="+mn-ea"/>
                <a:ea typeface="+mn-ea"/>
                <a:cs typeface="Helvetica Neue"/>
                <a:sym typeface="Helvetica Neue"/>
              </a:rPr>
              <a:t>김영준, 김유빈, 신우혁, 심수현, 임성빈, 조희정</a:t>
            </a:r>
            <a:endParaRPr dirty="0">
              <a:solidFill>
                <a:srgbClr val="CCCCCC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2"/>
          <p:cNvGrpSpPr/>
          <p:nvPr/>
        </p:nvGrpSpPr>
        <p:grpSpPr>
          <a:xfrm>
            <a:off x="1793161" y="1861638"/>
            <a:ext cx="5171846" cy="3943928"/>
            <a:chOff x="1793161" y="1861638"/>
            <a:chExt cx="5171846" cy="3943928"/>
          </a:xfrm>
        </p:grpSpPr>
        <p:pic>
          <p:nvPicPr>
            <p:cNvPr id="282" name="Google Shape;282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17730" y="2039721"/>
              <a:ext cx="4731863" cy="2805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2"/>
            <p:cNvPicPr preferRelativeResize="0"/>
            <p:nvPr/>
          </p:nvPicPr>
          <p:blipFill rotWithShape="1">
            <a:blip r:embed="rId4">
              <a:alphaModFix/>
            </a:blip>
            <a:srcRect b="17444"/>
            <a:stretch/>
          </p:blipFill>
          <p:spPr>
            <a:xfrm>
              <a:off x="1793161" y="1861638"/>
              <a:ext cx="5171846" cy="39439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22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285" name="Google Shape;285;p22"/>
          <p:cNvSpPr/>
          <p:nvPr/>
        </p:nvSpPr>
        <p:spPr>
          <a:xfrm>
            <a:off x="7871069" y="3718440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8872425" y="3776614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accent1"/>
                </a:solidFill>
                <a:latin typeface="+mn-ea"/>
                <a:ea typeface="+mn-ea"/>
                <a:cs typeface="Helvetica Neue"/>
                <a:sym typeface="Helvetica Neue"/>
              </a:rPr>
              <a:t>과외 진행 현황</a:t>
            </a:r>
            <a:endParaRPr sz="1600" b="1">
              <a:solidFill>
                <a:schemeClr val="accen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8872425" y="4019757"/>
            <a:ext cx="28479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매칭 성공 시 일별로 과외 진행 현황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 등록, 조회, 수정, 삭제 가능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8139938" y="403194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7" name="Google Shape;247;p20">
            <a:extLst>
              <a:ext uri="{FF2B5EF4-FFF2-40B4-BE49-F238E27FC236}">
                <a16:creationId xmlns:a16="http://schemas.microsoft.com/office/drawing/2014/main" id="{AA0A671D-A3BC-4B36-AC42-5330ECDA1462}"/>
              </a:ext>
            </a:extLst>
          </p:cNvPr>
          <p:cNvSpPr txBox="1">
            <a:spLocks/>
          </p:cNvSpPr>
          <p:nvPr/>
        </p:nvSpPr>
        <p:spPr>
          <a:xfrm>
            <a:off x="1866900" y="996125"/>
            <a:ext cx="34218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>
                <a:latin typeface="+mj-ea"/>
                <a:ea typeface="+mj-ea"/>
                <a:cs typeface="Helvetica Neue"/>
                <a:sym typeface="Helvetica Neue"/>
              </a:rPr>
              <a:t>핵심기능소개</a:t>
            </a:r>
            <a:endParaRPr lang="ko-KR" altLang="en-US" sz="3600">
              <a:solidFill>
                <a:schemeClr val="accent1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28" name="Google Shape;248;p20">
            <a:extLst>
              <a:ext uri="{FF2B5EF4-FFF2-40B4-BE49-F238E27FC236}">
                <a16:creationId xmlns:a16="http://schemas.microsoft.com/office/drawing/2014/main" id="{F4807A9B-25AF-40AB-89DE-94717ECF66E7}"/>
              </a:ext>
            </a:extLst>
          </p:cNvPr>
          <p:cNvSpPr/>
          <p:nvPr/>
        </p:nvSpPr>
        <p:spPr>
          <a:xfrm>
            <a:off x="3314700" y="6552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+mn-ea"/>
                <a:ea typeface="+mn-ea"/>
                <a:cs typeface="Helvetica Neue"/>
                <a:sym typeface="Helvetica Neue"/>
              </a:rPr>
              <a:t>과외 관리 시스템</a:t>
            </a:r>
            <a:endParaRPr sz="9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9" name="Google Shape;249;p20">
            <a:extLst>
              <a:ext uri="{FF2B5EF4-FFF2-40B4-BE49-F238E27FC236}">
                <a16:creationId xmlns:a16="http://schemas.microsoft.com/office/drawing/2014/main" id="{2269E8A4-64B9-4A38-A05E-738D4A262567}"/>
              </a:ext>
            </a:extLst>
          </p:cNvPr>
          <p:cNvSpPr/>
          <p:nvPr/>
        </p:nvSpPr>
        <p:spPr>
          <a:xfrm rot="10800000" flipH="1">
            <a:off x="4449212" y="9495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5" name="Google Shape;255;p21">
            <a:extLst>
              <a:ext uri="{FF2B5EF4-FFF2-40B4-BE49-F238E27FC236}">
                <a16:creationId xmlns:a16="http://schemas.microsoft.com/office/drawing/2014/main" id="{E44E8F16-3382-467B-A9A3-0A8A685A72E1}"/>
              </a:ext>
            </a:extLst>
          </p:cNvPr>
          <p:cNvSpPr/>
          <p:nvPr/>
        </p:nvSpPr>
        <p:spPr>
          <a:xfrm>
            <a:off x="7871069" y="118110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6" name="Google Shape;259;p21">
            <a:extLst>
              <a:ext uri="{FF2B5EF4-FFF2-40B4-BE49-F238E27FC236}">
                <a16:creationId xmlns:a16="http://schemas.microsoft.com/office/drawing/2014/main" id="{0BD22CD6-E035-47A5-8624-FE9F190960A8}"/>
              </a:ext>
            </a:extLst>
          </p:cNvPr>
          <p:cNvSpPr txBox="1"/>
          <p:nvPr/>
        </p:nvSpPr>
        <p:spPr>
          <a:xfrm>
            <a:off x="8872425" y="1252210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커리큘럼</a:t>
            </a:r>
            <a:endParaRPr sz="1600" b="1" dirty="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0" name="Google Shape;260;p21">
            <a:extLst>
              <a:ext uri="{FF2B5EF4-FFF2-40B4-BE49-F238E27FC236}">
                <a16:creationId xmlns:a16="http://schemas.microsoft.com/office/drawing/2014/main" id="{569376C1-24E6-416A-9F04-CA7C66434E49}"/>
              </a:ext>
            </a:extLst>
          </p:cNvPr>
          <p:cNvSpPr txBox="1"/>
          <p:nvPr/>
        </p:nvSpPr>
        <p:spPr>
          <a:xfrm>
            <a:off x="8872425" y="1495353"/>
            <a:ext cx="28479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커리큘럼 등록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조회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수정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삭제 가능</a:t>
            </a:r>
          </a:p>
        </p:txBody>
      </p:sp>
      <p:sp>
        <p:nvSpPr>
          <p:cNvPr id="31" name="Google Shape;267;p21">
            <a:extLst>
              <a:ext uri="{FF2B5EF4-FFF2-40B4-BE49-F238E27FC236}">
                <a16:creationId xmlns:a16="http://schemas.microsoft.com/office/drawing/2014/main" id="{761E5256-24E5-4E6E-955D-89EBB5BD63F6}"/>
              </a:ext>
            </a:extLst>
          </p:cNvPr>
          <p:cNvSpPr/>
          <p:nvPr/>
        </p:nvSpPr>
        <p:spPr>
          <a:xfrm>
            <a:off x="8139938" y="149460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2" name="Google Shape;229;p20">
            <a:extLst>
              <a:ext uri="{FF2B5EF4-FFF2-40B4-BE49-F238E27FC236}">
                <a16:creationId xmlns:a16="http://schemas.microsoft.com/office/drawing/2014/main" id="{DCECDA56-3570-4FA4-AE17-335F2B4D3901}"/>
              </a:ext>
            </a:extLst>
          </p:cNvPr>
          <p:cNvSpPr/>
          <p:nvPr/>
        </p:nvSpPr>
        <p:spPr>
          <a:xfrm>
            <a:off x="7871069" y="244977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3" name="Google Shape;234;p20">
            <a:extLst>
              <a:ext uri="{FF2B5EF4-FFF2-40B4-BE49-F238E27FC236}">
                <a16:creationId xmlns:a16="http://schemas.microsoft.com/office/drawing/2014/main" id="{B930DB7E-C4CB-416B-9C8F-0AB1EF187C84}"/>
              </a:ext>
            </a:extLst>
          </p:cNvPr>
          <p:cNvSpPr txBox="1"/>
          <p:nvPr/>
        </p:nvSpPr>
        <p:spPr>
          <a:xfrm>
            <a:off x="8872425" y="2514412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 매칭</a:t>
            </a:r>
            <a:endParaRPr sz="1600" b="1" dirty="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4" name="Google Shape;235;p20">
            <a:extLst>
              <a:ext uri="{FF2B5EF4-FFF2-40B4-BE49-F238E27FC236}">
                <a16:creationId xmlns:a16="http://schemas.microsoft.com/office/drawing/2014/main" id="{5EB632A7-B999-4F43-AE26-C7AD4A6EA9B8}"/>
              </a:ext>
            </a:extLst>
          </p:cNvPr>
          <p:cNvSpPr txBox="1"/>
          <p:nvPr/>
        </p:nvSpPr>
        <p:spPr>
          <a:xfrm>
            <a:off x="8872425" y="2757555"/>
            <a:ext cx="28479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선생님이 커리큘럼 작성 후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학생 초대</a:t>
            </a:r>
          </a:p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학생의 결제가 완료되면 매칭 성공</a:t>
            </a:r>
          </a:p>
        </p:txBody>
      </p:sp>
      <p:sp>
        <p:nvSpPr>
          <p:cNvPr id="35" name="Google Shape;241;p20">
            <a:extLst>
              <a:ext uri="{FF2B5EF4-FFF2-40B4-BE49-F238E27FC236}">
                <a16:creationId xmlns:a16="http://schemas.microsoft.com/office/drawing/2014/main" id="{C12C4D21-866C-467C-8C87-7104EDE5C47F}"/>
              </a:ext>
            </a:extLst>
          </p:cNvPr>
          <p:cNvSpPr/>
          <p:nvPr/>
        </p:nvSpPr>
        <p:spPr>
          <a:xfrm>
            <a:off x="8139938" y="276327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6" name="Google Shape;231;p20">
            <a:extLst>
              <a:ext uri="{FF2B5EF4-FFF2-40B4-BE49-F238E27FC236}">
                <a16:creationId xmlns:a16="http://schemas.microsoft.com/office/drawing/2014/main" id="{196E90EE-5869-4DA2-B341-A63AF23B2929}"/>
              </a:ext>
            </a:extLst>
          </p:cNvPr>
          <p:cNvSpPr/>
          <p:nvPr/>
        </p:nvSpPr>
        <p:spPr>
          <a:xfrm>
            <a:off x="7871069" y="498711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7" name="Google Shape;238;p20">
            <a:extLst>
              <a:ext uri="{FF2B5EF4-FFF2-40B4-BE49-F238E27FC236}">
                <a16:creationId xmlns:a16="http://schemas.microsoft.com/office/drawing/2014/main" id="{C8A7C156-2C16-413C-8F30-7D34FBF81B36}"/>
              </a:ext>
            </a:extLst>
          </p:cNvPr>
          <p:cNvSpPr txBox="1"/>
          <p:nvPr/>
        </p:nvSpPr>
        <p:spPr>
          <a:xfrm>
            <a:off x="8872425" y="5038817"/>
            <a:ext cx="2847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환불의 용이함</a:t>
            </a:r>
            <a:endParaRPr sz="1600" b="1" dirty="0">
              <a:solidFill>
                <a:schemeClr val="accen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8" name="Google Shape;239;p20">
            <a:extLst>
              <a:ext uri="{FF2B5EF4-FFF2-40B4-BE49-F238E27FC236}">
                <a16:creationId xmlns:a16="http://schemas.microsoft.com/office/drawing/2014/main" id="{FF856CC5-EB32-429D-BFE2-0912D43C2D02}"/>
              </a:ext>
            </a:extLst>
          </p:cNvPr>
          <p:cNvSpPr txBox="1"/>
          <p:nvPr/>
        </p:nvSpPr>
        <p:spPr>
          <a:xfrm>
            <a:off x="8872425" y="5281960"/>
            <a:ext cx="28479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 진행 중에 중단 신청 가능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9" name="Google Shape;243;p20">
            <a:extLst>
              <a:ext uri="{FF2B5EF4-FFF2-40B4-BE49-F238E27FC236}">
                <a16:creationId xmlns:a16="http://schemas.microsoft.com/office/drawing/2014/main" id="{5E6F4D8D-52D0-4CE9-86DB-E8F7EB96024D}"/>
              </a:ext>
            </a:extLst>
          </p:cNvPr>
          <p:cNvSpPr/>
          <p:nvPr/>
        </p:nvSpPr>
        <p:spPr>
          <a:xfrm>
            <a:off x="8139938" y="530061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7871069" y="4987110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8872425" y="5038817"/>
            <a:ext cx="2847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accent1"/>
                </a:solidFill>
                <a:latin typeface="+mn-ea"/>
                <a:ea typeface="+mn-ea"/>
                <a:cs typeface="Helvetica Neue"/>
                <a:sym typeface="Helvetica Neue"/>
              </a:rPr>
              <a:t>환불의 용이함</a:t>
            </a:r>
            <a:endParaRPr sz="1600" b="1" dirty="0">
              <a:solidFill>
                <a:schemeClr val="accen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8872425" y="5281960"/>
            <a:ext cx="28479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 진행 중에 중단 신청 가능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8139938" y="530061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grpSp>
        <p:nvGrpSpPr>
          <p:cNvPr id="313" name="Google Shape;313;p23"/>
          <p:cNvGrpSpPr/>
          <p:nvPr/>
        </p:nvGrpSpPr>
        <p:grpSpPr>
          <a:xfrm>
            <a:off x="1793161" y="1861638"/>
            <a:ext cx="5171846" cy="3943928"/>
            <a:chOff x="1793161" y="1861638"/>
            <a:chExt cx="5171846" cy="3943928"/>
          </a:xfrm>
        </p:grpSpPr>
        <p:pic>
          <p:nvPicPr>
            <p:cNvPr id="314" name="Google Shape;314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98483" y="2032721"/>
              <a:ext cx="4760538" cy="2814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3"/>
            <p:cNvPicPr preferRelativeResize="0"/>
            <p:nvPr/>
          </p:nvPicPr>
          <p:blipFill rotWithShape="1">
            <a:blip r:embed="rId4">
              <a:alphaModFix/>
            </a:blip>
            <a:srcRect b="17444"/>
            <a:stretch/>
          </p:blipFill>
          <p:spPr>
            <a:xfrm>
              <a:off x="1793161" y="1861638"/>
              <a:ext cx="5171846" cy="39439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23"/>
          <p:cNvSpPr/>
          <p:nvPr/>
        </p:nvSpPr>
        <p:spPr>
          <a:xfrm>
            <a:off x="7871069" y="371844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8872425" y="3776614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 진행 현황</a:t>
            </a:r>
            <a:endParaRPr sz="1600" b="1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8872425" y="4019757"/>
            <a:ext cx="28479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매칭 성공 시 일별로 과외 진행 현황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 등록, 조회, 수정, 삭제 가능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8139938" y="403194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7" name="Google Shape;247;p20">
            <a:extLst>
              <a:ext uri="{FF2B5EF4-FFF2-40B4-BE49-F238E27FC236}">
                <a16:creationId xmlns:a16="http://schemas.microsoft.com/office/drawing/2014/main" id="{72D9FCA0-A2A3-4E0D-AB62-856FFBEEE571}"/>
              </a:ext>
            </a:extLst>
          </p:cNvPr>
          <p:cNvSpPr txBox="1">
            <a:spLocks/>
          </p:cNvSpPr>
          <p:nvPr/>
        </p:nvSpPr>
        <p:spPr>
          <a:xfrm>
            <a:off x="1866900" y="996125"/>
            <a:ext cx="34218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 dirty="0">
                <a:latin typeface="+mj-ea"/>
                <a:ea typeface="+mj-ea"/>
                <a:cs typeface="Helvetica Neue"/>
                <a:sym typeface="Helvetica Neue"/>
              </a:rPr>
              <a:t>핵심기능소개</a:t>
            </a:r>
            <a:endParaRPr lang="ko-KR" altLang="en-US" sz="3600" dirty="0">
              <a:solidFill>
                <a:schemeClr val="accent1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28" name="Google Shape;248;p20">
            <a:extLst>
              <a:ext uri="{FF2B5EF4-FFF2-40B4-BE49-F238E27FC236}">
                <a16:creationId xmlns:a16="http://schemas.microsoft.com/office/drawing/2014/main" id="{7CDE44FB-B68F-449D-98AB-4F51F551D0BF}"/>
              </a:ext>
            </a:extLst>
          </p:cNvPr>
          <p:cNvSpPr/>
          <p:nvPr/>
        </p:nvSpPr>
        <p:spPr>
          <a:xfrm>
            <a:off x="3314700" y="6552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+mn-ea"/>
                <a:ea typeface="+mn-ea"/>
                <a:cs typeface="Helvetica Neue"/>
                <a:sym typeface="Helvetica Neue"/>
              </a:rPr>
              <a:t>과외 관리 시스템</a:t>
            </a:r>
            <a:endParaRPr sz="900" dirty="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9" name="Google Shape;249;p20">
            <a:extLst>
              <a:ext uri="{FF2B5EF4-FFF2-40B4-BE49-F238E27FC236}">
                <a16:creationId xmlns:a16="http://schemas.microsoft.com/office/drawing/2014/main" id="{CB81991C-CCE1-4E36-8C7B-0A96392E9C0F}"/>
              </a:ext>
            </a:extLst>
          </p:cNvPr>
          <p:cNvSpPr/>
          <p:nvPr/>
        </p:nvSpPr>
        <p:spPr>
          <a:xfrm rot="10800000" flipH="1">
            <a:off x="4449212" y="9495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5" name="Google Shape;255;p21">
            <a:extLst>
              <a:ext uri="{FF2B5EF4-FFF2-40B4-BE49-F238E27FC236}">
                <a16:creationId xmlns:a16="http://schemas.microsoft.com/office/drawing/2014/main" id="{982F6FC8-9851-4B37-88B7-EB36E2791957}"/>
              </a:ext>
            </a:extLst>
          </p:cNvPr>
          <p:cNvSpPr/>
          <p:nvPr/>
        </p:nvSpPr>
        <p:spPr>
          <a:xfrm>
            <a:off x="7871069" y="118110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6" name="Google Shape;259;p21">
            <a:extLst>
              <a:ext uri="{FF2B5EF4-FFF2-40B4-BE49-F238E27FC236}">
                <a16:creationId xmlns:a16="http://schemas.microsoft.com/office/drawing/2014/main" id="{2A191AA3-9656-4002-9665-2CF8421B440E}"/>
              </a:ext>
            </a:extLst>
          </p:cNvPr>
          <p:cNvSpPr txBox="1"/>
          <p:nvPr/>
        </p:nvSpPr>
        <p:spPr>
          <a:xfrm>
            <a:off x="8872425" y="1252210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커리큘럼</a:t>
            </a:r>
            <a:endParaRPr sz="1600" b="1" dirty="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0" name="Google Shape;260;p21">
            <a:extLst>
              <a:ext uri="{FF2B5EF4-FFF2-40B4-BE49-F238E27FC236}">
                <a16:creationId xmlns:a16="http://schemas.microsoft.com/office/drawing/2014/main" id="{F0D8D659-05A0-42F8-A4DA-0BDDB470CBE3}"/>
              </a:ext>
            </a:extLst>
          </p:cNvPr>
          <p:cNvSpPr txBox="1"/>
          <p:nvPr/>
        </p:nvSpPr>
        <p:spPr>
          <a:xfrm>
            <a:off x="8872425" y="1495353"/>
            <a:ext cx="28479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커리큘럼 등록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조회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수정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삭제 가능</a:t>
            </a:r>
          </a:p>
        </p:txBody>
      </p:sp>
      <p:sp>
        <p:nvSpPr>
          <p:cNvPr id="31" name="Google Shape;267;p21">
            <a:extLst>
              <a:ext uri="{FF2B5EF4-FFF2-40B4-BE49-F238E27FC236}">
                <a16:creationId xmlns:a16="http://schemas.microsoft.com/office/drawing/2014/main" id="{5BB3ABD5-AE08-4C6F-8C89-2336BDC1FFAF}"/>
              </a:ext>
            </a:extLst>
          </p:cNvPr>
          <p:cNvSpPr/>
          <p:nvPr/>
        </p:nvSpPr>
        <p:spPr>
          <a:xfrm>
            <a:off x="8139938" y="149460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2" name="Google Shape;229;p20">
            <a:extLst>
              <a:ext uri="{FF2B5EF4-FFF2-40B4-BE49-F238E27FC236}">
                <a16:creationId xmlns:a16="http://schemas.microsoft.com/office/drawing/2014/main" id="{AF2CC854-7347-4AE0-866D-0011E34D67D7}"/>
              </a:ext>
            </a:extLst>
          </p:cNvPr>
          <p:cNvSpPr/>
          <p:nvPr/>
        </p:nvSpPr>
        <p:spPr>
          <a:xfrm>
            <a:off x="7871069" y="244977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3" name="Google Shape;234;p20">
            <a:extLst>
              <a:ext uri="{FF2B5EF4-FFF2-40B4-BE49-F238E27FC236}">
                <a16:creationId xmlns:a16="http://schemas.microsoft.com/office/drawing/2014/main" id="{DBFBB439-30C0-417C-B5DD-3035306928D7}"/>
              </a:ext>
            </a:extLst>
          </p:cNvPr>
          <p:cNvSpPr txBox="1"/>
          <p:nvPr/>
        </p:nvSpPr>
        <p:spPr>
          <a:xfrm>
            <a:off x="8872425" y="2514412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 매칭</a:t>
            </a:r>
            <a:endParaRPr sz="1600" b="1" dirty="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4" name="Google Shape;235;p20">
            <a:extLst>
              <a:ext uri="{FF2B5EF4-FFF2-40B4-BE49-F238E27FC236}">
                <a16:creationId xmlns:a16="http://schemas.microsoft.com/office/drawing/2014/main" id="{EAD2D272-A748-4CCA-BD93-739699369995}"/>
              </a:ext>
            </a:extLst>
          </p:cNvPr>
          <p:cNvSpPr txBox="1"/>
          <p:nvPr/>
        </p:nvSpPr>
        <p:spPr>
          <a:xfrm>
            <a:off x="8872425" y="2757555"/>
            <a:ext cx="28479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선생님이 커리큘럼 작성 후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학생 초대</a:t>
            </a:r>
          </a:p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학생의 결제가 완료되면 매칭 성공</a:t>
            </a:r>
          </a:p>
        </p:txBody>
      </p:sp>
      <p:sp>
        <p:nvSpPr>
          <p:cNvPr id="35" name="Google Shape;241;p20">
            <a:extLst>
              <a:ext uri="{FF2B5EF4-FFF2-40B4-BE49-F238E27FC236}">
                <a16:creationId xmlns:a16="http://schemas.microsoft.com/office/drawing/2014/main" id="{9001ECAC-DECE-4E7F-B056-5B60CFB1224C}"/>
              </a:ext>
            </a:extLst>
          </p:cNvPr>
          <p:cNvSpPr/>
          <p:nvPr/>
        </p:nvSpPr>
        <p:spPr>
          <a:xfrm>
            <a:off x="8139938" y="276327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pic>
        <p:nvPicPr>
          <p:cNvPr id="338" name="Google Shape;338;p24"/>
          <p:cNvPicPr preferRelativeResize="0"/>
          <p:nvPr/>
        </p:nvPicPr>
        <p:blipFill rotWithShape="1">
          <a:blip r:embed="rId3">
            <a:alphaModFix/>
          </a:blip>
          <a:srcRect b="17444"/>
          <a:stretch/>
        </p:blipFill>
        <p:spPr>
          <a:xfrm>
            <a:off x="3489881" y="1861637"/>
            <a:ext cx="5969080" cy="429532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4"/>
          <p:cNvSpPr txBox="1">
            <a:spLocks noGrp="1"/>
          </p:cNvSpPr>
          <p:nvPr>
            <p:ph type="title"/>
          </p:nvPr>
        </p:nvSpPr>
        <p:spPr>
          <a:xfrm>
            <a:off x="1866900" y="996125"/>
            <a:ext cx="34218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ko" sz="3600" dirty="0">
                <a:latin typeface="+mj-ea"/>
                <a:ea typeface="+mj-ea"/>
                <a:cs typeface="Helvetica Neue"/>
                <a:sym typeface="Helvetica Neue"/>
              </a:rPr>
              <a:t>동영상 시연</a:t>
            </a:r>
            <a:endParaRPr sz="3600" dirty="0">
              <a:solidFill>
                <a:schemeClr val="accent1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11" name="Google Shape;248;p20">
            <a:extLst>
              <a:ext uri="{FF2B5EF4-FFF2-40B4-BE49-F238E27FC236}">
                <a16:creationId xmlns:a16="http://schemas.microsoft.com/office/drawing/2014/main" id="{422B69DF-3A00-4BFC-851E-1574CAF12A94}"/>
              </a:ext>
            </a:extLst>
          </p:cNvPr>
          <p:cNvSpPr/>
          <p:nvPr/>
        </p:nvSpPr>
        <p:spPr>
          <a:xfrm>
            <a:off x="3314700" y="6552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chemeClr val="lt1"/>
                </a:solidFill>
                <a:latin typeface="+mn-ea"/>
                <a:ea typeface="+mn-ea"/>
                <a:cs typeface="Helvetica Neue"/>
                <a:sym typeface="Helvetica Neue"/>
              </a:rPr>
              <a:t>기능 시연</a:t>
            </a:r>
            <a:endParaRPr sz="900" dirty="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12" name="Google Shape;249;p20">
            <a:extLst>
              <a:ext uri="{FF2B5EF4-FFF2-40B4-BE49-F238E27FC236}">
                <a16:creationId xmlns:a16="http://schemas.microsoft.com/office/drawing/2014/main" id="{29AEE774-7105-4077-95D2-6A85C015E239}"/>
              </a:ext>
            </a:extLst>
          </p:cNvPr>
          <p:cNvSpPr/>
          <p:nvPr/>
        </p:nvSpPr>
        <p:spPr>
          <a:xfrm rot="10800000" flipH="1">
            <a:off x="4449212" y="9495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18" name="Google Shape;64;p12">
            <a:extLst>
              <a:ext uri="{FF2B5EF4-FFF2-40B4-BE49-F238E27FC236}">
                <a16:creationId xmlns:a16="http://schemas.microsoft.com/office/drawing/2014/main" id="{1F73ED2D-DEF3-443A-94AB-6377E8A59217}"/>
              </a:ext>
            </a:extLst>
          </p:cNvPr>
          <p:cNvSpPr txBox="1">
            <a:spLocks/>
          </p:cNvSpPr>
          <p:nvPr/>
        </p:nvSpPr>
        <p:spPr>
          <a:xfrm>
            <a:off x="1866900" y="1021548"/>
            <a:ext cx="4361180" cy="96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34" charset="-127"/>
                <a:sym typeface="Helvetica Neue"/>
              </a:rPr>
              <a:t>프로젝트 진행 흐름</a:t>
            </a:r>
          </a:p>
        </p:txBody>
      </p:sp>
      <p:sp>
        <p:nvSpPr>
          <p:cNvPr id="45" name="Google Shape;232;p20">
            <a:extLst>
              <a:ext uri="{FF2B5EF4-FFF2-40B4-BE49-F238E27FC236}">
                <a16:creationId xmlns:a16="http://schemas.microsoft.com/office/drawing/2014/main" id="{E532EB31-179A-46D5-81D3-8B2BA7BF82B8}"/>
              </a:ext>
            </a:extLst>
          </p:cNvPr>
          <p:cNvSpPr txBox="1"/>
          <p:nvPr/>
        </p:nvSpPr>
        <p:spPr>
          <a:xfrm>
            <a:off x="8464801" y="1242050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" sz="1600" b="1" dirty="0">
                <a:solidFill>
                  <a:schemeClr val="accent1"/>
                </a:solidFill>
                <a:latin typeface="+mn-ea"/>
                <a:cs typeface="Helvetica Neue"/>
                <a:sym typeface="Helvetica Neue"/>
              </a:rPr>
              <a:t>Use-Case Diagram</a:t>
            </a:r>
            <a:endParaRPr lang="en-US" altLang="ko-KR" sz="1600" b="1" dirty="0">
              <a:solidFill>
                <a:schemeClr val="accent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46" name="Google Shape;233;p20">
            <a:extLst>
              <a:ext uri="{FF2B5EF4-FFF2-40B4-BE49-F238E27FC236}">
                <a16:creationId xmlns:a16="http://schemas.microsoft.com/office/drawing/2014/main" id="{475F6C94-A70F-433D-88D4-DF4DCFAFC7E7}"/>
              </a:ext>
            </a:extLst>
          </p:cNvPr>
          <p:cNvSpPr txBox="1"/>
          <p:nvPr/>
        </p:nvSpPr>
        <p:spPr>
          <a:xfrm>
            <a:off x="8464801" y="1485192"/>
            <a:ext cx="3308446" cy="81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요구사항 정의서 작성 전에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Actor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와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Use-Case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그려 어플리케이션에 필요한 기능을 확인</a:t>
            </a:r>
          </a:p>
        </p:txBody>
      </p:sp>
      <p:sp>
        <p:nvSpPr>
          <p:cNvPr id="47" name="Google Shape;234;p20">
            <a:extLst>
              <a:ext uri="{FF2B5EF4-FFF2-40B4-BE49-F238E27FC236}">
                <a16:creationId xmlns:a16="http://schemas.microsoft.com/office/drawing/2014/main" id="{21588B51-47D9-4636-B382-4552818FEA79}"/>
              </a:ext>
            </a:extLst>
          </p:cNvPr>
          <p:cNvSpPr txBox="1"/>
          <p:nvPr/>
        </p:nvSpPr>
        <p:spPr>
          <a:xfrm>
            <a:off x="8464801" y="2504252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요구사항 정의서</a:t>
            </a:r>
            <a:endParaRPr lang="ko-KR" altLang="en-US" sz="1600" b="1" dirty="0">
              <a:solidFill>
                <a:schemeClr val="accent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48" name="Google Shape;235;p20">
            <a:extLst>
              <a:ext uri="{FF2B5EF4-FFF2-40B4-BE49-F238E27FC236}">
                <a16:creationId xmlns:a16="http://schemas.microsoft.com/office/drawing/2014/main" id="{D0C97734-D92A-472C-BCD3-7898288B1C64}"/>
              </a:ext>
            </a:extLst>
          </p:cNvPr>
          <p:cNvSpPr txBox="1"/>
          <p:nvPr/>
        </p:nvSpPr>
        <p:spPr>
          <a:xfrm>
            <a:off x="8464801" y="2747395"/>
            <a:ext cx="2606746" cy="59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작성된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Use-Case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 토대로 요구사항 정의서를 표로 작성하여 정리</a:t>
            </a:r>
          </a:p>
        </p:txBody>
      </p:sp>
      <p:sp>
        <p:nvSpPr>
          <p:cNvPr id="49" name="Google Shape;236;p20">
            <a:extLst>
              <a:ext uri="{FF2B5EF4-FFF2-40B4-BE49-F238E27FC236}">
                <a16:creationId xmlns:a16="http://schemas.microsoft.com/office/drawing/2014/main" id="{7C150BBC-1D15-4507-9933-543FC6C63ED8}"/>
              </a:ext>
            </a:extLst>
          </p:cNvPr>
          <p:cNvSpPr txBox="1"/>
          <p:nvPr/>
        </p:nvSpPr>
        <p:spPr>
          <a:xfrm>
            <a:off x="8464801" y="3766454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-KR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프로토타입 작성</a:t>
            </a:r>
            <a:endParaRPr lang="ko-KR" altLang="en-US" sz="1600" b="1" dirty="0">
              <a:solidFill>
                <a:schemeClr val="accent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50" name="Google Shape;237;p20">
            <a:extLst>
              <a:ext uri="{FF2B5EF4-FFF2-40B4-BE49-F238E27FC236}">
                <a16:creationId xmlns:a16="http://schemas.microsoft.com/office/drawing/2014/main" id="{E2C33B5C-1D34-4E03-8D9A-9B5A2C03357D}"/>
              </a:ext>
            </a:extLst>
          </p:cNvPr>
          <p:cNvSpPr txBox="1"/>
          <p:nvPr/>
        </p:nvSpPr>
        <p:spPr>
          <a:xfrm>
            <a:off x="8464801" y="4009596"/>
            <a:ext cx="2606746" cy="64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Kakao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Oven 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작성 툴을 이용하여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프로토타입을 선행하여 작성</a:t>
            </a:r>
          </a:p>
        </p:txBody>
      </p:sp>
      <p:sp>
        <p:nvSpPr>
          <p:cNvPr id="51" name="Google Shape;238;p20">
            <a:extLst>
              <a:ext uri="{FF2B5EF4-FFF2-40B4-BE49-F238E27FC236}">
                <a16:creationId xmlns:a16="http://schemas.microsoft.com/office/drawing/2014/main" id="{304A4CFA-2112-45AD-B14F-5BF80B05705D}"/>
              </a:ext>
            </a:extLst>
          </p:cNvPr>
          <p:cNvSpPr txBox="1"/>
          <p:nvPr/>
        </p:nvSpPr>
        <p:spPr>
          <a:xfrm>
            <a:off x="8464801" y="5028657"/>
            <a:ext cx="2847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UML DB 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설계</a:t>
            </a:r>
            <a:endParaRPr lang="ko-KR" altLang="en-US" sz="1600" b="1" dirty="0">
              <a:solidFill>
                <a:schemeClr val="accent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52" name="Google Shape;239;p20">
            <a:extLst>
              <a:ext uri="{FF2B5EF4-FFF2-40B4-BE49-F238E27FC236}">
                <a16:creationId xmlns:a16="http://schemas.microsoft.com/office/drawing/2014/main" id="{E1E32EF8-A544-480C-8420-64CFBDF24A88}"/>
              </a:ext>
            </a:extLst>
          </p:cNvPr>
          <p:cNvSpPr txBox="1"/>
          <p:nvPr/>
        </p:nvSpPr>
        <p:spPr>
          <a:xfrm>
            <a:off x="8464801" y="5271799"/>
            <a:ext cx="2465166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Kakao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Oven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을 이용하여 작성한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프로토타입을 토대로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 설계</a:t>
            </a:r>
          </a:p>
        </p:txBody>
      </p:sp>
      <p:sp>
        <p:nvSpPr>
          <p:cNvPr id="41" name="Google Shape;228;p20">
            <a:extLst>
              <a:ext uri="{FF2B5EF4-FFF2-40B4-BE49-F238E27FC236}">
                <a16:creationId xmlns:a16="http://schemas.microsoft.com/office/drawing/2014/main" id="{91C59977-8D91-46E1-9F16-DBD2EEDB4CE4}"/>
              </a:ext>
            </a:extLst>
          </p:cNvPr>
          <p:cNvSpPr/>
          <p:nvPr/>
        </p:nvSpPr>
        <p:spPr>
          <a:xfrm>
            <a:off x="7463445" y="1170940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2" name="Google Shape;229;p20">
            <a:extLst>
              <a:ext uri="{FF2B5EF4-FFF2-40B4-BE49-F238E27FC236}">
                <a16:creationId xmlns:a16="http://schemas.microsoft.com/office/drawing/2014/main" id="{CEC7B8D4-18BE-495A-B4E6-526DBE16347C}"/>
              </a:ext>
            </a:extLst>
          </p:cNvPr>
          <p:cNvSpPr/>
          <p:nvPr/>
        </p:nvSpPr>
        <p:spPr>
          <a:xfrm>
            <a:off x="7463445" y="243961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3" name="Google Shape;230;p20">
            <a:extLst>
              <a:ext uri="{FF2B5EF4-FFF2-40B4-BE49-F238E27FC236}">
                <a16:creationId xmlns:a16="http://schemas.microsoft.com/office/drawing/2014/main" id="{18377C7F-470D-461A-B3F3-0422563EEAE4}"/>
              </a:ext>
            </a:extLst>
          </p:cNvPr>
          <p:cNvSpPr/>
          <p:nvPr/>
        </p:nvSpPr>
        <p:spPr>
          <a:xfrm>
            <a:off x="7463445" y="370828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4" name="Google Shape;231;p20">
            <a:extLst>
              <a:ext uri="{FF2B5EF4-FFF2-40B4-BE49-F238E27FC236}">
                <a16:creationId xmlns:a16="http://schemas.microsoft.com/office/drawing/2014/main" id="{57EEB057-D0F8-4E2D-987C-511BB80DCC9D}"/>
              </a:ext>
            </a:extLst>
          </p:cNvPr>
          <p:cNvSpPr/>
          <p:nvPr/>
        </p:nvSpPr>
        <p:spPr>
          <a:xfrm>
            <a:off x="7463445" y="497695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3" name="Google Shape;240;p20">
            <a:extLst>
              <a:ext uri="{FF2B5EF4-FFF2-40B4-BE49-F238E27FC236}">
                <a16:creationId xmlns:a16="http://schemas.microsoft.com/office/drawing/2014/main" id="{14741DB7-B807-419D-BF6F-DAA53A00AB46}"/>
              </a:ext>
            </a:extLst>
          </p:cNvPr>
          <p:cNvSpPr/>
          <p:nvPr/>
        </p:nvSpPr>
        <p:spPr>
          <a:xfrm>
            <a:off x="7732314" y="148444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4" name="Google Shape;241;p20">
            <a:extLst>
              <a:ext uri="{FF2B5EF4-FFF2-40B4-BE49-F238E27FC236}">
                <a16:creationId xmlns:a16="http://schemas.microsoft.com/office/drawing/2014/main" id="{49A85C5D-71F8-4D05-B5FC-76642CF7E758}"/>
              </a:ext>
            </a:extLst>
          </p:cNvPr>
          <p:cNvSpPr/>
          <p:nvPr/>
        </p:nvSpPr>
        <p:spPr>
          <a:xfrm>
            <a:off x="7732314" y="275311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5" name="Google Shape;242;p20">
            <a:extLst>
              <a:ext uri="{FF2B5EF4-FFF2-40B4-BE49-F238E27FC236}">
                <a16:creationId xmlns:a16="http://schemas.microsoft.com/office/drawing/2014/main" id="{4D68B5EE-3A5C-4360-8346-B879F7E90297}"/>
              </a:ext>
            </a:extLst>
          </p:cNvPr>
          <p:cNvSpPr/>
          <p:nvPr/>
        </p:nvSpPr>
        <p:spPr>
          <a:xfrm>
            <a:off x="7732314" y="402178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6" name="Google Shape;243;p20">
            <a:extLst>
              <a:ext uri="{FF2B5EF4-FFF2-40B4-BE49-F238E27FC236}">
                <a16:creationId xmlns:a16="http://schemas.microsoft.com/office/drawing/2014/main" id="{482BE109-F7ED-4564-A900-86064F49DFB7}"/>
              </a:ext>
            </a:extLst>
          </p:cNvPr>
          <p:cNvSpPr/>
          <p:nvPr/>
        </p:nvSpPr>
        <p:spPr>
          <a:xfrm>
            <a:off x="7732314" y="529045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pic>
        <p:nvPicPr>
          <p:cNvPr id="60" name="Google Shape;354;p25">
            <a:extLst>
              <a:ext uri="{FF2B5EF4-FFF2-40B4-BE49-F238E27FC236}">
                <a16:creationId xmlns:a16="http://schemas.microsoft.com/office/drawing/2014/main" id="{22923640-C4E8-469F-A66B-5035837821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161" t="9024" r="17399" b="16064"/>
          <a:stretch/>
        </p:blipFill>
        <p:spPr>
          <a:xfrm>
            <a:off x="1866900" y="2296217"/>
            <a:ext cx="4760538" cy="28142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56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45" name="Google Shape;232;p20">
            <a:extLst>
              <a:ext uri="{FF2B5EF4-FFF2-40B4-BE49-F238E27FC236}">
                <a16:creationId xmlns:a16="http://schemas.microsoft.com/office/drawing/2014/main" id="{E532EB31-179A-46D5-81D3-8B2BA7BF82B8}"/>
              </a:ext>
            </a:extLst>
          </p:cNvPr>
          <p:cNvSpPr txBox="1"/>
          <p:nvPr/>
        </p:nvSpPr>
        <p:spPr>
          <a:xfrm>
            <a:off x="8464801" y="1242050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" sz="1600" b="1" dirty="0">
                <a:solidFill>
                  <a:schemeClr val="tx1"/>
                </a:solidFill>
                <a:latin typeface="+mn-ea"/>
                <a:cs typeface="Helvetica Neue"/>
                <a:sym typeface="Helvetica Neue"/>
              </a:rPr>
              <a:t>Use-Case Diagram</a:t>
            </a:r>
            <a:endParaRPr lang="en-US" altLang="ko-KR" sz="1600" b="1" dirty="0">
              <a:solidFill>
                <a:schemeClr val="tx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46" name="Google Shape;233;p20">
            <a:extLst>
              <a:ext uri="{FF2B5EF4-FFF2-40B4-BE49-F238E27FC236}">
                <a16:creationId xmlns:a16="http://schemas.microsoft.com/office/drawing/2014/main" id="{475F6C94-A70F-433D-88D4-DF4DCFAFC7E7}"/>
              </a:ext>
            </a:extLst>
          </p:cNvPr>
          <p:cNvSpPr txBox="1"/>
          <p:nvPr/>
        </p:nvSpPr>
        <p:spPr>
          <a:xfrm>
            <a:off x="8464801" y="1485192"/>
            <a:ext cx="3308446" cy="81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요구사항 정의서 작성 전에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Actor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와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Use-Case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그려 어플리케이션에 필요한 기능을 확인</a:t>
            </a:r>
          </a:p>
        </p:txBody>
      </p:sp>
      <p:sp>
        <p:nvSpPr>
          <p:cNvPr id="47" name="Google Shape;234;p20">
            <a:extLst>
              <a:ext uri="{FF2B5EF4-FFF2-40B4-BE49-F238E27FC236}">
                <a16:creationId xmlns:a16="http://schemas.microsoft.com/office/drawing/2014/main" id="{21588B51-47D9-4636-B382-4552818FEA79}"/>
              </a:ext>
            </a:extLst>
          </p:cNvPr>
          <p:cNvSpPr txBox="1"/>
          <p:nvPr/>
        </p:nvSpPr>
        <p:spPr>
          <a:xfrm>
            <a:off x="8464801" y="2504252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ko-KR" altLang="en-US" sz="1600" b="1" dirty="0">
                <a:solidFill>
                  <a:schemeClr val="accent1"/>
                </a:solidFill>
                <a:latin typeface="+mn-ea"/>
                <a:cs typeface="Helvetica Neue"/>
                <a:sym typeface="Helvetica Neue"/>
              </a:rPr>
              <a:t>요구사항 정의서</a:t>
            </a:r>
          </a:p>
        </p:txBody>
      </p:sp>
      <p:sp>
        <p:nvSpPr>
          <p:cNvPr id="48" name="Google Shape;235;p20">
            <a:extLst>
              <a:ext uri="{FF2B5EF4-FFF2-40B4-BE49-F238E27FC236}">
                <a16:creationId xmlns:a16="http://schemas.microsoft.com/office/drawing/2014/main" id="{D0C97734-D92A-472C-BCD3-7898288B1C64}"/>
              </a:ext>
            </a:extLst>
          </p:cNvPr>
          <p:cNvSpPr txBox="1"/>
          <p:nvPr/>
        </p:nvSpPr>
        <p:spPr>
          <a:xfrm>
            <a:off x="8464801" y="2747395"/>
            <a:ext cx="2606746" cy="59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작성된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Use-Case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 토대로 요구사항 정의서를 표로 작성하여 정리</a:t>
            </a:r>
          </a:p>
        </p:txBody>
      </p:sp>
      <p:sp>
        <p:nvSpPr>
          <p:cNvPr id="49" name="Google Shape;236;p20">
            <a:extLst>
              <a:ext uri="{FF2B5EF4-FFF2-40B4-BE49-F238E27FC236}">
                <a16:creationId xmlns:a16="http://schemas.microsoft.com/office/drawing/2014/main" id="{7C150BBC-1D15-4507-9933-543FC6C63ED8}"/>
              </a:ext>
            </a:extLst>
          </p:cNvPr>
          <p:cNvSpPr txBox="1"/>
          <p:nvPr/>
        </p:nvSpPr>
        <p:spPr>
          <a:xfrm>
            <a:off x="8464801" y="3766454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-KR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프로토타입 작성</a:t>
            </a:r>
            <a:endParaRPr lang="ko-KR" altLang="en-US" sz="1600" b="1" dirty="0">
              <a:solidFill>
                <a:schemeClr val="accent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50" name="Google Shape;237;p20">
            <a:extLst>
              <a:ext uri="{FF2B5EF4-FFF2-40B4-BE49-F238E27FC236}">
                <a16:creationId xmlns:a16="http://schemas.microsoft.com/office/drawing/2014/main" id="{E2C33B5C-1D34-4E03-8D9A-9B5A2C03357D}"/>
              </a:ext>
            </a:extLst>
          </p:cNvPr>
          <p:cNvSpPr txBox="1"/>
          <p:nvPr/>
        </p:nvSpPr>
        <p:spPr>
          <a:xfrm>
            <a:off x="8464801" y="4009596"/>
            <a:ext cx="2606746" cy="64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Kakao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Oven 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작성 툴을 이용하여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프로토타입을 선행하여 작성</a:t>
            </a:r>
          </a:p>
        </p:txBody>
      </p:sp>
      <p:sp>
        <p:nvSpPr>
          <p:cNvPr id="51" name="Google Shape;238;p20">
            <a:extLst>
              <a:ext uri="{FF2B5EF4-FFF2-40B4-BE49-F238E27FC236}">
                <a16:creationId xmlns:a16="http://schemas.microsoft.com/office/drawing/2014/main" id="{304A4CFA-2112-45AD-B14F-5BF80B05705D}"/>
              </a:ext>
            </a:extLst>
          </p:cNvPr>
          <p:cNvSpPr txBox="1"/>
          <p:nvPr/>
        </p:nvSpPr>
        <p:spPr>
          <a:xfrm>
            <a:off x="8464801" y="5028657"/>
            <a:ext cx="2847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UML DB 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설계</a:t>
            </a:r>
            <a:endParaRPr lang="ko-KR" altLang="en-US" sz="1600" b="1" dirty="0">
              <a:solidFill>
                <a:schemeClr val="accent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52" name="Google Shape;239;p20">
            <a:extLst>
              <a:ext uri="{FF2B5EF4-FFF2-40B4-BE49-F238E27FC236}">
                <a16:creationId xmlns:a16="http://schemas.microsoft.com/office/drawing/2014/main" id="{E1E32EF8-A544-480C-8420-64CFBDF24A88}"/>
              </a:ext>
            </a:extLst>
          </p:cNvPr>
          <p:cNvSpPr txBox="1"/>
          <p:nvPr/>
        </p:nvSpPr>
        <p:spPr>
          <a:xfrm>
            <a:off x="8464801" y="5271799"/>
            <a:ext cx="2465166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Kakao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Oven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을 이용하여 작성한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프로토타입을 토대로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 설계</a:t>
            </a:r>
          </a:p>
        </p:txBody>
      </p:sp>
      <p:sp>
        <p:nvSpPr>
          <p:cNvPr id="41" name="Google Shape;228;p20">
            <a:extLst>
              <a:ext uri="{FF2B5EF4-FFF2-40B4-BE49-F238E27FC236}">
                <a16:creationId xmlns:a16="http://schemas.microsoft.com/office/drawing/2014/main" id="{91C59977-8D91-46E1-9F16-DBD2EEDB4CE4}"/>
              </a:ext>
            </a:extLst>
          </p:cNvPr>
          <p:cNvSpPr/>
          <p:nvPr/>
        </p:nvSpPr>
        <p:spPr>
          <a:xfrm>
            <a:off x="7463445" y="1170940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2" name="Google Shape;229;p20">
            <a:extLst>
              <a:ext uri="{FF2B5EF4-FFF2-40B4-BE49-F238E27FC236}">
                <a16:creationId xmlns:a16="http://schemas.microsoft.com/office/drawing/2014/main" id="{CEC7B8D4-18BE-495A-B4E6-526DBE16347C}"/>
              </a:ext>
            </a:extLst>
          </p:cNvPr>
          <p:cNvSpPr/>
          <p:nvPr/>
        </p:nvSpPr>
        <p:spPr>
          <a:xfrm>
            <a:off x="7463445" y="2439610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3" name="Google Shape;230;p20">
            <a:extLst>
              <a:ext uri="{FF2B5EF4-FFF2-40B4-BE49-F238E27FC236}">
                <a16:creationId xmlns:a16="http://schemas.microsoft.com/office/drawing/2014/main" id="{18377C7F-470D-461A-B3F3-0422563EEAE4}"/>
              </a:ext>
            </a:extLst>
          </p:cNvPr>
          <p:cNvSpPr/>
          <p:nvPr/>
        </p:nvSpPr>
        <p:spPr>
          <a:xfrm>
            <a:off x="7463445" y="370828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4" name="Google Shape;231;p20">
            <a:extLst>
              <a:ext uri="{FF2B5EF4-FFF2-40B4-BE49-F238E27FC236}">
                <a16:creationId xmlns:a16="http://schemas.microsoft.com/office/drawing/2014/main" id="{57EEB057-D0F8-4E2D-987C-511BB80DCC9D}"/>
              </a:ext>
            </a:extLst>
          </p:cNvPr>
          <p:cNvSpPr/>
          <p:nvPr/>
        </p:nvSpPr>
        <p:spPr>
          <a:xfrm>
            <a:off x="7463445" y="497695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3" name="Google Shape;240;p20">
            <a:extLst>
              <a:ext uri="{FF2B5EF4-FFF2-40B4-BE49-F238E27FC236}">
                <a16:creationId xmlns:a16="http://schemas.microsoft.com/office/drawing/2014/main" id="{14741DB7-B807-419D-BF6F-DAA53A00AB46}"/>
              </a:ext>
            </a:extLst>
          </p:cNvPr>
          <p:cNvSpPr/>
          <p:nvPr/>
        </p:nvSpPr>
        <p:spPr>
          <a:xfrm>
            <a:off x="7732314" y="148444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4" name="Google Shape;241;p20">
            <a:extLst>
              <a:ext uri="{FF2B5EF4-FFF2-40B4-BE49-F238E27FC236}">
                <a16:creationId xmlns:a16="http://schemas.microsoft.com/office/drawing/2014/main" id="{49A85C5D-71F8-4D05-B5FC-76642CF7E758}"/>
              </a:ext>
            </a:extLst>
          </p:cNvPr>
          <p:cNvSpPr/>
          <p:nvPr/>
        </p:nvSpPr>
        <p:spPr>
          <a:xfrm>
            <a:off x="7732314" y="275311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5" name="Google Shape;242;p20">
            <a:extLst>
              <a:ext uri="{FF2B5EF4-FFF2-40B4-BE49-F238E27FC236}">
                <a16:creationId xmlns:a16="http://schemas.microsoft.com/office/drawing/2014/main" id="{4D68B5EE-3A5C-4360-8346-B879F7E90297}"/>
              </a:ext>
            </a:extLst>
          </p:cNvPr>
          <p:cNvSpPr/>
          <p:nvPr/>
        </p:nvSpPr>
        <p:spPr>
          <a:xfrm>
            <a:off x="7732314" y="402178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6" name="Google Shape;243;p20">
            <a:extLst>
              <a:ext uri="{FF2B5EF4-FFF2-40B4-BE49-F238E27FC236}">
                <a16:creationId xmlns:a16="http://schemas.microsoft.com/office/drawing/2014/main" id="{482BE109-F7ED-4564-A900-86064F49DFB7}"/>
              </a:ext>
            </a:extLst>
          </p:cNvPr>
          <p:cNvSpPr/>
          <p:nvPr/>
        </p:nvSpPr>
        <p:spPr>
          <a:xfrm>
            <a:off x="7732314" y="529045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pic>
        <p:nvPicPr>
          <p:cNvPr id="22" name="Google Shape;350;p25">
            <a:extLst>
              <a:ext uri="{FF2B5EF4-FFF2-40B4-BE49-F238E27FC236}">
                <a16:creationId xmlns:a16="http://schemas.microsoft.com/office/drawing/2014/main" id="{5B848487-C542-4DE3-9C07-4C26B67BB0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881" t="12473" r="19992" b="3471"/>
          <a:stretch/>
        </p:blipFill>
        <p:spPr>
          <a:xfrm>
            <a:off x="1866900" y="2296217"/>
            <a:ext cx="4760538" cy="28142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Google Shape;64;p12">
            <a:extLst>
              <a:ext uri="{FF2B5EF4-FFF2-40B4-BE49-F238E27FC236}">
                <a16:creationId xmlns:a16="http://schemas.microsoft.com/office/drawing/2014/main" id="{876F77EA-FFBF-417D-BA72-9B946630FDEF}"/>
              </a:ext>
            </a:extLst>
          </p:cNvPr>
          <p:cNvSpPr txBox="1">
            <a:spLocks/>
          </p:cNvSpPr>
          <p:nvPr/>
        </p:nvSpPr>
        <p:spPr>
          <a:xfrm>
            <a:off x="1866900" y="1021548"/>
            <a:ext cx="4361180" cy="96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34" charset="-127"/>
                <a:sym typeface="Helvetica Neue"/>
              </a:rPr>
              <a:t>프로젝트 진행 흐름</a:t>
            </a:r>
          </a:p>
        </p:txBody>
      </p:sp>
    </p:spTree>
    <p:extLst>
      <p:ext uri="{BB962C8B-B14F-4D97-AF65-F5344CB8AC3E}">
        <p14:creationId xmlns:p14="http://schemas.microsoft.com/office/powerpoint/2010/main" val="340731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47" name="Google Shape;234;p20">
            <a:extLst>
              <a:ext uri="{FF2B5EF4-FFF2-40B4-BE49-F238E27FC236}">
                <a16:creationId xmlns:a16="http://schemas.microsoft.com/office/drawing/2014/main" id="{21588B51-47D9-4636-B382-4552818FEA79}"/>
              </a:ext>
            </a:extLst>
          </p:cNvPr>
          <p:cNvSpPr txBox="1"/>
          <p:nvPr/>
        </p:nvSpPr>
        <p:spPr>
          <a:xfrm>
            <a:off x="8464801" y="2504252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요구사항 정의서</a:t>
            </a:r>
            <a:endParaRPr lang="ko-KR" altLang="en-US" sz="1600" b="1" dirty="0">
              <a:solidFill>
                <a:schemeClr val="accent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48" name="Google Shape;235;p20">
            <a:extLst>
              <a:ext uri="{FF2B5EF4-FFF2-40B4-BE49-F238E27FC236}">
                <a16:creationId xmlns:a16="http://schemas.microsoft.com/office/drawing/2014/main" id="{D0C97734-D92A-472C-BCD3-7898288B1C64}"/>
              </a:ext>
            </a:extLst>
          </p:cNvPr>
          <p:cNvSpPr txBox="1"/>
          <p:nvPr/>
        </p:nvSpPr>
        <p:spPr>
          <a:xfrm>
            <a:off x="8464801" y="2747395"/>
            <a:ext cx="2606746" cy="59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작성된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Use-Case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 토대로 요구사항 정의서를 표로 작성하여 정리</a:t>
            </a:r>
          </a:p>
        </p:txBody>
      </p:sp>
      <p:sp>
        <p:nvSpPr>
          <p:cNvPr id="49" name="Google Shape;236;p20">
            <a:extLst>
              <a:ext uri="{FF2B5EF4-FFF2-40B4-BE49-F238E27FC236}">
                <a16:creationId xmlns:a16="http://schemas.microsoft.com/office/drawing/2014/main" id="{7C150BBC-1D15-4507-9933-543FC6C63ED8}"/>
              </a:ext>
            </a:extLst>
          </p:cNvPr>
          <p:cNvSpPr txBox="1"/>
          <p:nvPr/>
        </p:nvSpPr>
        <p:spPr>
          <a:xfrm>
            <a:off x="8464801" y="3766454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-KR" sz="1600" b="1" dirty="0">
                <a:solidFill>
                  <a:schemeClr val="accent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600" b="1" dirty="0">
                <a:solidFill>
                  <a:schemeClr val="accent1"/>
                </a:solidFill>
                <a:latin typeface="+mn-ea"/>
                <a:cs typeface="Helvetica Neue"/>
                <a:sym typeface="Helvetica Neue"/>
              </a:rPr>
              <a:t>프로토타입 작성</a:t>
            </a:r>
          </a:p>
        </p:txBody>
      </p:sp>
      <p:sp>
        <p:nvSpPr>
          <p:cNvPr id="50" name="Google Shape;237;p20">
            <a:extLst>
              <a:ext uri="{FF2B5EF4-FFF2-40B4-BE49-F238E27FC236}">
                <a16:creationId xmlns:a16="http://schemas.microsoft.com/office/drawing/2014/main" id="{E2C33B5C-1D34-4E03-8D9A-9B5A2C03357D}"/>
              </a:ext>
            </a:extLst>
          </p:cNvPr>
          <p:cNvSpPr txBox="1"/>
          <p:nvPr/>
        </p:nvSpPr>
        <p:spPr>
          <a:xfrm>
            <a:off x="8464801" y="4009596"/>
            <a:ext cx="2606746" cy="64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Kakao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Oven 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작성 툴을 이용하여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프로토타입을 선행하여 작성</a:t>
            </a:r>
          </a:p>
        </p:txBody>
      </p:sp>
      <p:sp>
        <p:nvSpPr>
          <p:cNvPr id="51" name="Google Shape;238;p20">
            <a:extLst>
              <a:ext uri="{FF2B5EF4-FFF2-40B4-BE49-F238E27FC236}">
                <a16:creationId xmlns:a16="http://schemas.microsoft.com/office/drawing/2014/main" id="{304A4CFA-2112-45AD-B14F-5BF80B05705D}"/>
              </a:ext>
            </a:extLst>
          </p:cNvPr>
          <p:cNvSpPr txBox="1"/>
          <p:nvPr/>
        </p:nvSpPr>
        <p:spPr>
          <a:xfrm>
            <a:off x="8464801" y="5028657"/>
            <a:ext cx="2847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UML DB 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설계</a:t>
            </a:r>
            <a:endParaRPr lang="ko-KR" altLang="en-US" sz="1600" b="1" dirty="0">
              <a:solidFill>
                <a:schemeClr val="accent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52" name="Google Shape;239;p20">
            <a:extLst>
              <a:ext uri="{FF2B5EF4-FFF2-40B4-BE49-F238E27FC236}">
                <a16:creationId xmlns:a16="http://schemas.microsoft.com/office/drawing/2014/main" id="{E1E32EF8-A544-480C-8420-64CFBDF24A88}"/>
              </a:ext>
            </a:extLst>
          </p:cNvPr>
          <p:cNvSpPr txBox="1"/>
          <p:nvPr/>
        </p:nvSpPr>
        <p:spPr>
          <a:xfrm>
            <a:off x="8464801" y="5271799"/>
            <a:ext cx="2465166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Kakao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Oven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을 이용하여 작성한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프로토타입을 토대로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 설계</a:t>
            </a:r>
          </a:p>
        </p:txBody>
      </p:sp>
      <p:sp>
        <p:nvSpPr>
          <p:cNvPr id="42" name="Google Shape;229;p20">
            <a:extLst>
              <a:ext uri="{FF2B5EF4-FFF2-40B4-BE49-F238E27FC236}">
                <a16:creationId xmlns:a16="http://schemas.microsoft.com/office/drawing/2014/main" id="{CEC7B8D4-18BE-495A-B4E6-526DBE16347C}"/>
              </a:ext>
            </a:extLst>
          </p:cNvPr>
          <p:cNvSpPr/>
          <p:nvPr/>
        </p:nvSpPr>
        <p:spPr>
          <a:xfrm>
            <a:off x="7463445" y="243961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3" name="Google Shape;230;p20">
            <a:extLst>
              <a:ext uri="{FF2B5EF4-FFF2-40B4-BE49-F238E27FC236}">
                <a16:creationId xmlns:a16="http://schemas.microsoft.com/office/drawing/2014/main" id="{18377C7F-470D-461A-B3F3-0422563EEAE4}"/>
              </a:ext>
            </a:extLst>
          </p:cNvPr>
          <p:cNvSpPr/>
          <p:nvPr/>
        </p:nvSpPr>
        <p:spPr>
          <a:xfrm>
            <a:off x="7463445" y="3708280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4" name="Google Shape;231;p20">
            <a:extLst>
              <a:ext uri="{FF2B5EF4-FFF2-40B4-BE49-F238E27FC236}">
                <a16:creationId xmlns:a16="http://schemas.microsoft.com/office/drawing/2014/main" id="{57EEB057-D0F8-4E2D-987C-511BB80DCC9D}"/>
              </a:ext>
            </a:extLst>
          </p:cNvPr>
          <p:cNvSpPr/>
          <p:nvPr/>
        </p:nvSpPr>
        <p:spPr>
          <a:xfrm>
            <a:off x="7463445" y="497695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4" name="Google Shape;241;p20">
            <a:extLst>
              <a:ext uri="{FF2B5EF4-FFF2-40B4-BE49-F238E27FC236}">
                <a16:creationId xmlns:a16="http://schemas.microsoft.com/office/drawing/2014/main" id="{49A85C5D-71F8-4D05-B5FC-76642CF7E758}"/>
              </a:ext>
            </a:extLst>
          </p:cNvPr>
          <p:cNvSpPr/>
          <p:nvPr/>
        </p:nvSpPr>
        <p:spPr>
          <a:xfrm>
            <a:off x="7732314" y="275311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5" name="Google Shape;242;p20">
            <a:extLst>
              <a:ext uri="{FF2B5EF4-FFF2-40B4-BE49-F238E27FC236}">
                <a16:creationId xmlns:a16="http://schemas.microsoft.com/office/drawing/2014/main" id="{4D68B5EE-3A5C-4360-8346-B879F7E90297}"/>
              </a:ext>
            </a:extLst>
          </p:cNvPr>
          <p:cNvSpPr/>
          <p:nvPr/>
        </p:nvSpPr>
        <p:spPr>
          <a:xfrm>
            <a:off x="7732314" y="402178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6" name="Google Shape;243;p20">
            <a:extLst>
              <a:ext uri="{FF2B5EF4-FFF2-40B4-BE49-F238E27FC236}">
                <a16:creationId xmlns:a16="http://schemas.microsoft.com/office/drawing/2014/main" id="{482BE109-F7ED-4564-A900-86064F49DFB7}"/>
              </a:ext>
            </a:extLst>
          </p:cNvPr>
          <p:cNvSpPr/>
          <p:nvPr/>
        </p:nvSpPr>
        <p:spPr>
          <a:xfrm>
            <a:off x="7732314" y="529045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2" name="Google Shape;232;p20">
            <a:extLst>
              <a:ext uri="{FF2B5EF4-FFF2-40B4-BE49-F238E27FC236}">
                <a16:creationId xmlns:a16="http://schemas.microsoft.com/office/drawing/2014/main" id="{9C3F9E11-9F2B-4382-B510-DA06D81FCE53}"/>
              </a:ext>
            </a:extLst>
          </p:cNvPr>
          <p:cNvSpPr txBox="1"/>
          <p:nvPr/>
        </p:nvSpPr>
        <p:spPr>
          <a:xfrm>
            <a:off x="8464801" y="1242050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" sz="1600" b="1" dirty="0">
                <a:solidFill>
                  <a:schemeClr val="tx1"/>
                </a:solidFill>
                <a:latin typeface="+mn-ea"/>
                <a:cs typeface="Helvetica Neue"/>
                <a:sym typeface="Helvetica Neue"/>
              </a:rPr>
              <a:t>Use-Case Diagram</a:t>
            </a:r>
            <a:endParaRPr lang="en-US" altLang="ko-KR" sz="1600" b="1" dirty="0">
              <a:solidFill>
                <a:schemeClr val="tx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23" name="Google Shape;233;p20">
            <a:extLst>
              <a:ext uri="{FF2B5EF4-FFF2-40B4-BE49-F238E27FC236}">
                <a16:creationId xmlns:a16="http://schemas.microsoft.com/office/drawing/2014/main" id="{5354C2C7-9962-4B66-8A40-583410D5D74A}"/>
              </a:ext>
            </a:extLst>
          </p:cNvPr>
          <p:cNvSpPr txBox="1"/>
          <p:nvPr/>
        </p:nvSpPr>
        <p:spPr>
          <a:xfrm>
            <a:off x="8464801" y="1485192"/>
            <a:ext cx="3308446" cy="81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요구사항 정의서 작성 전에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Actor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와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Use-Case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그려 어플리케이션에 필요한 기능을 확인</a:t>
            </a:r>
          </a:p>
        </p:txBody>
      </p:sp>
      <p:sp>
        <p:nvSpPr>
          <p:cNvPr id="24" name="Google Shape;228;p20">
            <a:extLst>
              <a:ext uri="{FF2B5EF4-FFF2-40B4-BE49-F238E27FC236}">
                <a16:creationId xmlns:a16="http://schemas.microsoft.com/office/drawing/2014/main" id="{2DE02FD8-CF91-4A0D-ACE6-36D57904D6D2}"/>
              </a:ext>
            </a:extLst>
          </p:cNvPr>
          <p:cNvSpPr/>
          <p:nvPr/>
        </p:nvSpPr>
        <p:spPr>
          <a:xfrm>
            <a:off x="7463445" y="1170940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5" name="Google Shape;240;p20">
            <a:extLst>
              <a:ext uri="{FF2B5EF4-FFF2-40B4-BE49-F238E27FC236}">
                <a16:creationId xmlns:a16="http://schemas.microsoft.com/office/drawing/2014/main" id="{B2B0BA06-92E5-476C-9FE5-BD8C85B9F9AF}"/>
              </a:ext>
            </a:extLst>
          </p:cNvPr>
          <p:cNvSpPr/>
          <p:nvPr/>
        </p:nvSpPr>
        <p:spPr>
          <a:xfrm>
            <a:off x="7732314" y="148444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pic>
        <p:nvPicPr>
          <p:cNvPr id="26" name="Google Shape;368;p26">
            <a:extLst>
              <a:ext uri="{FF2B5EF4-FFF2-40B4-BE49-F238E27FC236}">
                <a16:creationId xmlns:a16="http://schemas.microsoft.com/office/drawing/2014/main" id="{0D60E6D3-63F4-40FE-9624-E418E700E5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2295151"/>
            <a:ext cx="4760538" cy="2805168"/>
          </a:xfrm>
          <a:prstGeom prst="rect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" name="Google Shape;64;p12">
            <a:extLst>
              <a:ext uri="{FF2B5EF4-FFF2-40B4-BE49-F238E27FC236}">
                <a16:creationId xmlns:a16="http://schemas.microsoft.com/office/drawing/2014/main" id="{672E7D85-767E-40B8-ACFA-9C82E1077B0E}"/>
              </a:ext>
            </a:extLst>
          </p:cNvPr>
          <p:cNvSpPr txBox="1">
            <a:spLocks/>
          </p:cNvSpPr>
          <p:nvPr/>
        </p:nvSpPr>
        <p:spPr>
          <a:xfrm>
            <a:off x="1866900" y="1021548"/>
            <a:ext cx="4361180" cy="96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34" charset="-127"/>
                <a:sym typeface="Helvetica Neue"/>
              </a:rPr>
              <a:t>프로젝트 진행 흐름</a:t>
            </a:r>
          </a:p>
        </p:txBody>
      </p:sp>
    </p:spTree>
    <p:extLst>
      <p:ext uri="{BB962C8B-B14F-4D97-AF65-F5344CB8AC3E}">
        <p14:creationId xmlns:p14="http://schemas.microsoft.com/office/powerpoint/2010/main" val="329542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47" name="Google Shape;234;p20">
            <a:extLst>
              <a:ext uri="{FF2B5EF4-FFF2-40B4-BE49-F238E27FC236}">
                <a16:creationId xmlns:a16="http://schemas.microsoft.com/office/drawing/2014/main" id="{21588B51-47D9-4636-B382-4552818FEA79}"/>
              </a:ext>
            </a:extLst>
          </p:cNvPr>
          <p:cNvSpPr txBox="1"/>
          <p:nvPr/>
        </p:nvSpPr>
        <p:spPr>
          <a:xfrm>
            <a:off x="8464801" y="2504252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요구사항 정의서</a:t>
            </a:r>
            <a:endParaRPr lang="ko-KR" altLang="en-US" sz="1600" b="1" dirty="0">
              <a:solidFill>
                <a:schemeClr val="accent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48" name="Google Shape;235;p20">
            <a:extLst>
              <a:ext uri="{FF2B5EF4-FFF2-40B4-BE49-F238E27FC236}">
                <a16:creationId xmlns:a16="http://schemas.microsoft.com/office/drawing/2014/main" id="{D0C97734-D92A-472C-BCD3-7898288B1C64}"/>
              </a:ext>
            </a:extLst>
          </p:cNvPr>
          <p:cNvSpPr txBox="1"/>
          <p:nvPr/>
        </p:nvSpPr>
        <p:spPr>
          <a:xfrm>
            <a:off x="8464801" y="2747395"/>
            <a:ext cx="2606746" cy="59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작성된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Use-Case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 토대로 요구사항 정의서를 표로 작성하여 정리</a:t>
            </a:r>
          </a:p>
        </p:txBody>
      </p:sp>
      <p:sp>
        <p:nvSpPr>
          <p:cNvPr id="49" name="Google Shape;236;p20">
            <a:extLst>
              <a:ext uri="{FF2B5EF4-FFF2-40B4-BE49-F238E27FC236}">
                <a16:creationId xmlns:a16="http://schemas.microsoft.com/office/drawing/2014/main" id="{7C150BBC-1D15-4507-9933-543FC6C63ED8}"/>
              </a:ext>
            </a:extLst>
          </p:cNvPr>
          <p:cNvSpPr txBox="1"/>
          <p:nvPr/>
        </p:nvSpPr>
        <p:spPr>
          <a:xfrm>
            <a:off x="8464801" y="3766454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-KR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프로토타입 작성</a:t>
            </a:r>
            <a:endParaRPr lang="ko-KR" altLang="en-US" sz="1600" b="1" dirty="0">
              <a:solidFill>
                <a:schemeClr val="accent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50" name="Google Shape;237;p20">
            <a:extLst>
              <a:ext uri="{FF2B5EF4-FFF2-40B4-BE49-F238E27FC236}">
                <a16:creationId xmlns:a16="http://schemas.microsoft.com/office/drawing/2014/main" id="{E2C33B5C-1D34-4E03-8D9A-9B5A2C03357D}"/>
              </a:ext>
            </a:extLst>
          </p:cNvPr>
          <p:cNvSpPr txBox="1"/>
          <p:nvPr/>
        </p:nvSpPr>
        <p:spPr>
          <a:xfrm>
            <a:off x="8464801" y="4009596"/>
            <a:ext cx="2606746" cy="64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Kakao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Oven 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작성 툴을 이용하여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프로토타입을 선행하여 작성</a:t>
            </a:r>
          </a:p>
        </p:txBody>
      </p:sp>
      <p:sp>
        <p:nvSpPr>
          <p:cNvPr id="51" name="Google Shape;238;p20">
            <a:extLst>
              <a:ext uri="{FF2B5EF4-FFF2-40B4-BE49-F238E27FC236}">
                <a16:creationId xmlns:a16="http://schemas.microsoft.com/office/drawing/2014/main" id="{304A4CFA-2112-45AD-B14F-5BF80B05705D}"/>
              </a:ext>
            </a:extLst>
          </p:cNvPr>
          <p:cNvSpPr txBox="1"/>
          <p:nvPr/>
        </p:nvSpPr>
        <p:spPr>
          <a:xfrm>
            <a:off x="8464801" y="5028657"/>
            <a:ext cx="2847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" sz="1600" b="1" dirty="0">
                <a:solidFill>
                  <a:schemeClr val="accent1"/>
                </a:solidFill>
                <a:latin typeface="+mn-ea"/>
                <a:cs typeface="Helvetica Neue"/>
                <a:sym typeface="Helvetica Neue"/>
              </a:rPr>
              <a:t>UML DB </a:t>
            </a:r>
            <a:r>
              <a:rPr lang="ko-KR" altLang="en-US" sz="1600" b="1" dirty="0">
                <a:solidFill>
                  <a:schemeClr val="accent1"/>
                </a:solidFill>
                <a:latin typeface="+mn-ea"/>
                <a:cs typeface="Helvetica Neue"/>
                <a:sym typeface="Helvetica Neue"/>
              </a:rPr>
              <a:t>설계</a:t>
            </a:r>
          </a:p>
        </p:txBody>
      </p:sp>
      <p:sp>
        <p:nvSpPr>
          <p:cNvPr id="52" name="Google Shape;239;p20">
            <a:extLst>
              <a:ext uri="{FF2B5EF4-FFF2-40B4-BE49-F238E27FC236}">
                <a16:creationId xmlns:a16="http://schemas.microsoft.com/office/drawing/2014/main" id="{E1E32EF8-A544-480C-8420-64CFBDF24A88}"/>
              </a:ext>
            </a:extLst>
          </p:cNvPr>
          <p:cNvSpPr txBox="1"/>
          <p:nvPr/>
        </p:nvSpPr>
        <p:spPr>
          <a:xfrm>
            <a:off x="8464801" y="5271799"/>
            <a:ext cx="2465166" cy="6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dirty="0" err="1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Kakao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Oven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을 이용하여 작성한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UI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프로토타입을 토대로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 설계</a:t>
            </a:r>
          </a:p>
        </p:txBody>
      </p:sp>
      <p:sp>
        <p:nvSpPr>
          <p:cNvPr id="42" name="Google Shape;229;p20">
            <a:extLst>
              <a:ext uri="{FF2B5EF4-FFF2-40B4-BE49-F238E27FC236}">
                <a16:creationId xmlns:a16="http://schemas.microsoft.com/office/drawing/2014/main" id="{CEC7B8D4-18BE-495A-B4E6-526DBE16347C}"/>
              </a:ext>
            </a:extLst>
          </p:cNvPr>
          <p:cNvSpPr/>
          <p:nvPr/>
        </p:nvSpPr>
        <p:spPr>
          <a:xfrm>
            <a:off x="7463445" y="243961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3" name="Google Shape;230;p20">
            <a:extLst>
              <a:ext uri="{FF2B5EF4-FFF2-40B4-BE49-F238E27FC236}">
                <a16:creationId xmlns:a16="http://schemas.microsoft.com/office/drawing/2014/main" id="{18377C7F-470D-461A-B3F3-0422563EEAE4}"/>
              </a:ext>
            </a:extLst>
          </p:cNvPr>
          <p:cNvSpPr/>
          <p:nvPr/>
        </p:nvSpPr>
        <p:spPr>
          <a:xfrm>
            <a:off x="7463445" y="370828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4" name="Google Shape;231;p20">
            <a:extLst>
              <a:ext uri="{FF2B5EF4-FFF2-40B4-BE49-F238E27FC236}">
                <a16:creationId xmlns:a16="http://schemas.microsoft.com/office/drawing/2014/main" id="{57EEB057-D0F8-4E2D-987C-511BB80DCC9D}"/>
              </a:ext>
            </a:extLst>
          </p:cNvPr>
          <p:cNvSpPr/>
          <p:nvPr/>
        </p:nvSpPr>
        <p:spPr>
          <a:xfrm>
            <a:off x="7463445" y="4976950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4" name="Google Shape;241;p20">
            <a:extLst>
              <a:ext uri="{FF2B5EF4-FFF2-40B4-BE49-F238E27FC236}">
                <a16:creationId xmlns:a16="http://schemas.microsoft.com/office/drawing/2014/main" id="{49A85C5D-71F8-4D05-B5FC-76642CF7E758}"/>
              </a:ext>
            </a:extLst>
          </p:cNvPr>
          <p:cNvSpPr/>
          <p:nvPr/>
        </p:nvSpPr>
        <p:spPr>
          <a:xfrm>
            <a:off x="7732314" y="275311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5" name="Google Shape;242;p20">
            <a:extLst>
              <a:ext uri="{FF2B5EF4-FFF2-40B4-BE49-F238E27FC236}">
                <a16:creationId xmlns:a16="http://schemas.microsoft.com/office/drawing/2014/main" id="{4D68B5EE-3A5C-4360-8346-B879F7E90297}"/>
              </a:ext>
            </a:extLst>
          </p:cNvPr>
          <p:cNvSpPr/>
          <p:nvPr/>
        </p:nvSpPr>
        <p:spPr>
          <a:xfrm>
            <a:off x="7732314" y="402178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56" name="Google Shape;243;p20">
            <a:extLst>
              <a:ext uri="{FF2B5EF4-FFF2-40B4-BE49-F238E27FC236}">
                <a16:creationId xmlns:a16="http://schemas.microsoft.com/office/drawing/2014/main" id="{482BE109-F7ED-4564-A900-86064F49DFB7}"/>
              </a:ext>
            </a:extLst>
          </p:cNvPr>
          <p:cNvSpPr/>
          <p:nvPr/>
        </p:nvSpPr>
        <p:spPr>
          <a:xfrm>
            <a:off x="7732314" y="529045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6" name="Google Shape;232;p20">
            <a:extLst>
              <a:ext uri="{FF2B5EF4-FFF2-40B4-BE49-F238E27FC236}">
                <a16:creationId xmlns:a16="http://schemas.microsoft.com/office/drawing/2014/main" id="{5B87F7BF-16D3-448D-976D-824219A724E3}"/>
              </a:ext>
            </a:extLst>
          </p:cNvPr>
          <p:cNvSpPr txBox="1"/>
          <p:nvPr/>
        </p:nvSpPr>
        <p:spPr>
          <a:xfrm>
            <a:off x="8464801" y="1242050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altLang="ko" sz="1600" b="1" dirty="0">
                <a:solidFill>
                  <a:schemeClr val="tx1"/>
                </a:solidFill>
                <a:latin typeface="+mn-ea"/>
                <a:cs typeface="Helvetica Neue"/>
                <a:sym typeface="Helvetica Neue"/>
              </a:rPr>
              <a:t>Use-Case Diagram</a:t>
            </a:r>
            <a:endParaRPr lang="en-US" altLang="ko-KR" sz="1600" b="1" dirty="0">
              <a:solidFill>
                <a:schemeClr val="tx1"/>
              </a:solidFill>
              <a:latin typeface="+mn-ea"/>
              <a:cs typeface="Helvetica Neue"/>
              <a:sym typeface="Helvetica Neue"/>
            </a:endParaRPr>
          </a:p>
        </p:txBody>
      </p:sp>
      <p:sp>
        <p:nvSpPr>
          <p:cNvPr id="27" name="Google Shape;233;p20">
            <a:extLst>
              <a:ext uri="{FF2B5EF4-FFF2-40B4-BE49-F238E27FC236}">
                <a16:creationId xmlns:a16="http://schemas.microsoft.com/office/drawing/2014/main" id="{B94FD995-8A7F-4B6E-8E60-CCDAFEF7650E}"/>
              </a:ext>
            </a:extLst>
          </p:cNvPr>
          <p:cNvSpPr txBox="1"/>
          <p:nvPr/>
        </p:nvSpPr>
        <p:spPr>
          <a:xfrm>
            <a:off x="8464801" y="1485192"/>
            <a:ext cx="3308446" cy="81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요구사항 정의서 작성 전에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Actor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와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Use-Case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를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그려 어플리케이션에 필요한 기능을 확인</a:t>
            </a:r>
          </a:p>
        </p:txBody>
      </p:sp>
      <p:sp>
        <p:nvSpPr>
          <p:cNvPr id="28" name="Google Shape;228;p20">
            <a:extLst>
              <a:ext uri="{FF2B5EF4-FFF2-40B4-BE49-F238E27FC236}">
                <a16:creationId xmlns:a16="http://schemas.microsoft.com/office/drawing/2014/main" id="{C23F29D8-4A80-42E4-9078-011754074E18}"/>
              </a:ext>
            </a:extLst>
          </p:cNvPr>
          <p:cNvSpPr/>
          <p:nvPr/>
        </p:nvSpPr>
        <p:spPr>
          <a:xfrm>
            <a:off x="7463445" y="1170940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9" name="Google Shape;240;p20">
            <a:extLst>
              <a:ext uri="{FF2B5EF4-FFF2-40B4-BE49-F238E27FC236}">
                <a16:creationId xmlns:a16="http://schemas.microsoft.com/office/drawing/2014/main" id="{22C79EC1-E7ED-4122-8525-337562DBD170}"/>
              </a:ext>
            </a:extLst>
          </p:cNvPr>
          <p:cNvSpPr/>
          <p:nvPr/>
        </p:nvSpPr>
        <p:spPr>
          <a:xfrm>
            <a:off x="7732314" y="148444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pic>
        <p:nvPicPr>
          <p:cNvPr id="31" name="Google Shape;367;p26">
            <a:extLst>
              <a:ext uri="{FF2B5EF4-FFF2-40B4-BE49-F238E27FC236}">
                <a16:creationId xmlns:a16="http://schemas.microsoft.com/office/drawing/2014/main" id="{69FEC0D8-50EE-4217-9538-48EE39CAFC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783" t="19289" r="17526" b="8492"/>
          <a:stretch/>
        </p:blipFill>
        <p:spPr>
          <a:xfrm>
            <a:off x="1866900" y="2295151"/>
            <a:ext cx="4760538" cy="2805168"/>
          </a:xfrm>
          <a:prstGeom prst="rect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64;p12">
            <a:extLst>
              <a:ext uri="{FF2B5EF4-FFF2-40B4-BE49-F238E27FC236}">
                <a16:creationId xmlns:a16="http://schemas.microsoft.com/office/drawing/2014/main" id="{4D6E2D04-540A-4F41-AAE3-CC402D152D91}"/>
              </a:ext>
            </a:extLst>
          </p:cNvPr>
          <p:cNvSpPr txBox="1">
            <a:spLocks/>
          </p:cNvSpPr>
          <p:nvPr/>
        </p:nvSpPr>
        <p:spPr>
          <a:xfrm>
            <a:off x="1866900" y="1021548"/>
            <a:ext cx="4361180" cy="96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34" charset="-127"/>
                <a:sym typeface="Helvetica Neue"/>
              </a:rPr>
              <a:t>프로젝트 진행 흐름</a:t>
            </a:r>
          </a:p>
        </p:txBody>
      </p:sp>
    </p:spTree>
    <p:extLst>
      <p:ext uri="{BB962C8B-B14F-4D97-AF65-F5344CB8AC3E}">
        <p14:creationId xmlns:p14="http://schemas.microsoft.com/office/powerpoint/2010/main" val="4186944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374" name="Google Shape;374;p27"/>
          <p:cNvSpPr txBox="1">
            <a:spLocks noGrp="1"/>
          </p:cNvSpPr>
          <p:nvPr>
            <p:ph type="title"/>
          </p:nvPr>
        </p:nvSpPr>
        <p:spPr>
          <a:xfrm>
            <a:off x="1866900" y="996125"/>
            <a:ext cx="34218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ko" dirty="0">
                <a:latin typeface="+mj-ea"/>
                <a:ea typeface="+mj-ea"/>
                <a:cs typeface="Helvetica Neue"/>
                <a:sym typeface="Helvetica Neue"/>
              </a:rPr>
              <a:t>시스템 아키텍처</a:t>
            </a:r>
            <a:br>
              <a:rPr lang="ko" dirty="0">
                <a:latin typeface="+mj-ea"/>
                <a:ea typeface="+mj-ea"/>
                <a:cs typeface="Helvetica Neue"/>
                <a:sym typeface="Helvetica Neue"/>
              </a:rPr>
            </a:br>
            <a:endParaRPr dirty="0">
              <a:solidFill>
                <a:schemeClr val="accent1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3848100" y="6552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+mn-ea"/>
                <a:ea typeface="+mn-ea"/>
                <a:cs typeface="Helvetica Neue"/>
                <a:sym typeface="Helvetica Neue"/>
              </a:rPr>
              <a:t>프론트 &amp; 백 엔드</a:t>
            </a:r>
            <a:endParaRPr sz="9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77" name="Google Shape;377;p27"/>
          <p:cNvSpPr/>
          <p:nvPr/>
        </p:nvSpPr>
        <p:spPr>
          <a:xfrm rot="10800000" flipH="1">
            <a:off x="4982612" y="9495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grpSp>
        <p:nvGrpSpPr>
          <p:cNvPr id="378" name="Google Shape;378;p27"/>
          <p:cNvGrpSpPr/>
          <p:nvPr/>
        </p:nvGrpSpPr>
        <p:grpSpPr>
          <a:xfrm>
            <a:off x="2091898" y="3818257"/>
            <a:ext cx="999900" cy="405300"/>
            <a:chOff x="2048075" y="4055500"/>
            <a:chExt cx="999900" cy="405300"/>
          </a:xfrm>
        </p:grpSpPr>
        <p:cxnSp>
          <p:nvCxnSpPr>
            <p:cNvPr id="379" name="Google Shape;379;p27"/>
            <p:cNvCxnSpPr/>
            <p:nvPr/>
          </p:nvCxnSpPr>
          <p:spPr>
            <a:xfrm>
              <a:off x="2048075" y="4460800"/>
              <a:ext cx="999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0" name="Google Shape;380;p27"/>
            <p:cNvSpPr txBox="1"/>
            <p:nvPr/>
          </p:nvSpPr>
          <p:spPr>
            <a:xfrm>
              <a:off x="2048075" y="4055500"/>
              <a:ext cx="999900" cy="2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+mn-ea"/>
                  <a:ea typeface="+mn-ea"/>
                  <a:cs typeface="Helvetica Neue"/>
                  <a:sym typeface="Helvetica Neue"/>
                </a:rPr>
                <a:t>HTTP Request</a:t>
              </a:r>
              <a:endParaRPr>
                <a:latin typeface="+mn-ea"/>
                <a:ea typeface="+mn-ea"/>
                <a:cs typeface="Helvetica Neue"/>
                <a:sym typeface="Helvetica Neue"/>
              </a:endParaRPr>
            </a:p>
          </p:txBody>
        </p:sp>
      </p:grpSp>
      <p:grpSp>
        <p:nvGrpSpPr>
          <p:cNvPr id="381" name="Google Shape;381;p27"/>
          <p:cNvGrpSpPr/>
          <p:nvPr/>
        </p:nvGrpSpPr>
        <p:grpSpPr>
          <a:xfrm>
            <a:off x="1408098" y="3692409"/>
            <a:ext cx="430500" cy="1032236"/>
            <a:chOff x="1617250" y="2980114"/>
            <a:chExt cx="430500" cy="1032236"/>
          </a:xfrm>
        </p:grpSpPr>
        <p:grpSp>
          <p:nvGrpSpPr>
            <p:cNvPr id="382" name="Google Shape;382;p27"/>
            <p:cNvGrpSpPr/>
            <p:nvPr/>
          </p:nvGrpSpPr>
          <p:grpSpPr>
            <a:xfrm>
              <a:off x="1633764" y="2980114"/>
              <a:ext cx="397441" cy="706471"/>
              <a:chOff x="4589272" y="2572250"/>
              <a:chExt cx="1506600" cy="2678057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4940628" y="2572250"/>
                <a:ext cx="804000" cy="804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cxnSp>
            <p:nvCxnSpPr>
              <p:cNvPr id="384" name="Google Shape;384;p27"/>
              <p:cNvCxnSpPr/>
              <p:nvPr/>
            </p:nvCxnSpPr>
            <p:spPr>
              <a:xfrm>
                <a:off x="4589272" y="3822162"/>
                <a:ext cx="1506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27"/>
              <p:cNvCxnSpPr/>
              <p:nvPr/>
            </p:nvCxnSpPr>
            <p:spPr>
              <a:xfrm>
                <a:off x="5342635" y="3376250"/>
                <a:ext cx="0" cy="98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27"/>
              <p:cNvCxnSpPr/>
              <p:nvPr/>
            </p:nvCxnSpPr>
            <p:spPr>
              <a:xfrm flipH="1">
                <a:off x="4626825" y="4368907"/>
                <a:ext cx="715800" cy="88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27"/>
              <p:cNvCxnSpPr/>
              <p:nvPr/>
            </p:nvCxnSpPr>
            <p:spPr>
              <a:xfrm>
                <a:off x="5342625" y="4368907"/>
                <a:ext cx="715800" cy="88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88" name="Google Shape;388;p27"/>
            <p:cNvSpPr txBox="1"/>
            <p:nvPr/>
          </p:nvSpPr>
          <p:spPr>
            <a:xfrm>
              <a:off x="1617250" y="3718050"/>
              <a:ext cx="430500" cy="2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+mn-ea"/>
                  <a:ea typeface="+mn-ea"/>
                  <a:cs typeface="Helvetica Neue"/>
                  <a:sym typeface="Helvetica Neue"/>
                </a:rPr>
                <a:t>Client</a:t>
              </a:r>
              <a:endParaRPr>
                <a:latin typeface="+mn-ea"/>
                <a:ea typeface="+mn-ea"/>
                <a:cs typeface="Helvetica Neue"/>
                <a:sym typeface="Helvetica Neue"/>
              </a:endParaRPr>
            </a:p>
          </p:txBody>
        </p:sp>
      </p:grpSp>
      <p:sp>
        <p:nvSpPr>
          <p:cNvPr id="389" name="Google Shape;389;p27"/>
          <p:cNvSpPr/>
          <p:nvPr/>
        </p:nvSpPr>
        <p:spPr>
          <a:xfrm>
            <a:off x="3280948" y="2372557"/>
            <a:ext cx="6662400" cy="38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cxnSp>
        <p:nvCxnSpPr>
          <p:cNvPr id="390" name="Google Shape;390;p27"/>
          <p:cNvCxnSpPr/>
          <p:nvPr/>
        </p:nvCxnSpPr>
        <p:spPr>
          <a:xfrm>
            <a:off x="6612148" y="2101057"/>
            <a:ext cx="0" cy="437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1" name="Google Shape;391;p27"/>
          <p:cNvSpPr txBox="1"/>
          <p:nvPr/>
        </p:nvSpPr>
        <p:spPr>
          <a:xfrm>
            <a:off x="4018323" y="1856532"/>
            <a:ext cx="1722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+mn-ea"/>
                <a:ea typeface="+mn-ea"/>
                <a:cs typeface="Helvetica Neue"/>
                <a:sym typeface="Helvetica Neue"/>
              </a:rPr>
              <a:t>Browser</a:t>
            </a:r>
            <a:endParaRPr b="1" dirty="0"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92" name="Google Shape;392;p27"/>
          <p:cNvSpPr txBox="1"/>
          <p:nvPr/>
        </p:nvSpPr>
        <p:spPr>
          <a:xfrm>
            <a:off x="7453448" y="1882582"/>
            <a:ext cx="15900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+mn-ea"/>
                <a:ea typeface="+mn-ea"/>
                <a:cs typeface="Helvetica Neue"/>
                <a:sym typeface="Helvetica Neue"/>
              </a:rPr>
              <a:t>Server</a:t>
            </a:r>
            <a:endParaRPr b="1"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3466773" y="2494002"/>
            <a:ext cx="2865600" cy="1032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4476123" y="2912379"/>
            <a:ext cx="846900" cy="47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Simple Calendar</a:t>
            </a:r>
            <a:endParaRPr sz="95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3548956" y="2912377"/>
            <a:ext cx="846900" cy="47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Daum 주소찾기</a:t>
            </a:r>
            <a:endParaRPr sz="10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5403306" y="2912388"/>
            <a:ext cx="846900" cy="47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I’mport</a:t>
            </a:r>
            <a:endParaRPr sz="11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97" name="Google Shape;397;p27"/>
          <p:cNvSpPr txBox="1"/>
          <p:nvPr/>
        </p:nvSpPr>
        <p:spPr>
          <a:xfrm>
            <a:off x="4571672" y="2494010"/>
            <a:ext cx="6156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434343"/>
                </a:solidFill>
                <a:latin typeface="+mn-ea"/>
                <a:ea typeface="+mn-ea"/>
                <a:cs typeface="Helvetica Neue"/>
                <a:sym typeface="Helvetica Neue"/>
              </a:rPr>
              <a:t>APIs</a:t>
            </a:r>
            <a:endParaRPr sz="1200" b="1">
              <a:solidFill>
                <a:srgbClr val="434343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3466773" y="3760432"/>
            <a:ext cx="2865600" cy="1545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pic>
        <p:nvPicPr>
          <p:cNvPr id="399" name="Google Shape;3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767" y="5491772"/>
            <a:ext cx="1212374" cy="45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467" y="5805368"/>
            <a:ext cx="1212372" cy="31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7"/>
          <p:cNvPicPr preferRelativeResize="0"/>
          <p:nvPr/>
        </p:nvPicPr>
        <p:blipFill rotWithShape="1">
          <a:blip r:embed="rId5">
            <a:alphaModFix/>
          </a:blip>
          <a:srcRect t="36680" b="37453"/>
          <a:stretch/>
        </p:blipFill>
        <p:spPr>
          <a:xfrm>
            <a:off x="5039467" y="5398602"/>
            <a:ext cx="1212379" cy="31358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7"/>
          <p:cNvSpPr/>
          <p:nvPr/>
        </p:nvSpPr>
        <p:spPr>
          <a:xfrm>
            <a:off x="3548947" y="4005873"/>
            <a:ext cx="846900" cy="40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회원가입</a:t>
            </a:r>
            <a:endParaRPr sz="10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03" name="Google Shape;403;p27"/>
          <p:cNvSpPr/>
          <p:nvPr/>
        </p:nvSpPr>
        <p:spPr>
          <a:xfrm>
            <a:off x="4476122" y="4005873"/>
            <a:ext cx="846900" cy="40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과외관리</a:t>
            </a:r>
            <a:br>
              <a:rPr lang="ko" sz="10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</a:br>
            <a:r>
              <a:rPr lang="ko" sz="10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시스템</a:t>
            </a:r>
            <a:endParaRPr sz="10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04" name="Google Shape;404;p27"/>
          <p:cNvSpPr/>
          <p:nvPr/>
        </p:nvSpPr>
        <p:spPr>
          <a:xfrm>
            <a:off x="5403297" y="4005873"/>
            <a:ext cx="846900" cy="40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과외비 결제</a:t>
            </a:r>
            <a:endParaRPr sz="10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05" name="Google Shape;405;p27"/>
          <p:cNvSpPr/>
          <p:nvPr/>
        </p:nvSpPr>
        <p:spPr>
          <a:xfrm>
            <a:off x="10416974" y="2628406"/>
            <a:ext cx="1045200" cy="763500"/>
          </a:xfrm>
          <a:prstGeom prst="can">
            <a:avLst>
              <a:gd name="adj" fmla="val 25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+mn-ea"/>
                <a:ea typeface="+mn-ea"/>
                <a:cs typeface="Helvetica Neue"/>
                <a:sym typeface="Helvetica Neue"/>
              </a:rPr>
              <a:t>DB</a:t>
            </a:r>
            <a:endParaRPr>
              <a:latin typeface="+mn-ea"/>
              <a:ea typeface="+mn-ea"/>
              <a:cs typeface="Helvetica Neue"/>
              <a:sym typeface="Helvetica Neue"/>
            </a:endParaRPr>
          </a:p>
        </p:txBody>
      </p:sp>
      <p:grpSp>
        <p:nvGrpSpPr>
          <p:cNvPr id="406" name="Google Shape;406;p27"/>
          <p:cNvGrpSpPr/>
          <p:nvPr/>
        </p:nvGrpSpPr>
        <p:grpSpPr>
          <a:xfrm>
            <a:off x="10417684" y="4005872"/>
            <a:ext cx="1043787" cy="1212990"/>
            <a:chOff x="8296275" y="4128426"/>
            <a:chExt cx="1412050" cy="1640949"/>
          </a:xfrm>
        </p:grpSpPr>
        <p:sp>
          <p:nvSpPr>
            <p:cNvPr id="407" name="Google Shape;407;p27"/>
            <p:cNvSpPr txBox="1"/>
            <p:nvPr/>
          </p:nvSpPr>
          <p:spPr>
            <a:xfrm>
              <a:off x="8532650" y="5475075"/>
              <a:ext cx="939300" cy="2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+mn-ea"/>
                  <a:ea typeface="+mn-ea"/>
                  <a:cs typeface="Helvetica Neue"/>
                  <a:sym typeface="Helvetica Neue"/>
                </a:rPr>
                <a:t>Client’s PC</a:t>
              </a:r>
              <a:endParaRPr sz="1000">
                <a:latin typeface="+mn-ea"/>
                <a:ea typeface="+mn-ea"/>
                <a:cs typeface="Helvetica Neue"/>
                <a:sym typeface="Helvetica Neue"/>
              </a:endParaRPr>
            </a:p>
          </p:txBody>
        </p:sp>
        <p:pic>
          <p:nvPicPr>
            <p:cNvPr id="408" name="Google Shape;40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6275" y="4128426"/>
              <a:ext cx="1412050" cy="141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27"/>
          <p:cNvSpPr/>
          <p:nvPr/>
        </p:nvSpPr>
        <p:spPr>
          <a:xfrm>
            <a:off x="3548947" y="4613993"/>
            <a:ext cx="846900" cy="40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게시판</a:t>
            </a:r>
            <a:endParaRPr sz="10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10" name="Google Shape;410;p27"/>
          <p:cNvSpPr/>
          <p:nvPr/>
        </p:nvSpPr>
        <p:spPr>
          <a:xfrm>
            <a:off x="4476122" y="4613993"/>
            <a:ext cx="846900" cy="40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커리큘럼 관리</a:t>
            </a:r>
            <a:endParaRPr sz="10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5403297" y="4613993"/>
            <a:ext cx="846900" cy="40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쪽지함</a:t>
            </a:r>
            <a:endParaRPr sz="10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cxnSp>
        <p:nvCxnSpPr>
          <p:cNvPr id="412" name="Google Shape;412;p27"/>
          <p:cNvCxnSpPr>
            <a:stCxn id="395" idx="2"/>
            <a:endCxn id="402" idx="0"/>
          </p:cNvCxnSpPr>
          <p:nvPr/>
        </p:nvCxnSpPr>
        <p:spPr>
          <a:xfrm>
            <a:off x="3972406" y="3388777"/>
            <a:ext cx="0" cy="6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3" name="Google Shape;413;p27"/>
          <p:cNvCxnSpPr>
            <a:endCxn id="414" idx="1"/>
          </p:cNvCxnSpPr>
          <p:nvPr/>
        </p:nvCxnSpPr>
        <p:spPr>
          <a:xfrm>
            <a:off x="6332497" y="3010157"/>
            <a:ext cx="149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5" name="Google Shape;415;p27"/>
          <p:cNvPicPr preferRelativeResize="0"/>
          <p:nvPr/>
        </p:nvPicPr>
        <p:blipFill rotWithShape="1">
          <a:blip r:embed="rId7">
            <a:alphaModFix/>
          </a:blip>
          <a:srcRect b="14922"/>
          <a:stretch/>
        </p:blipFill>
        <p:spPr>
          <a:xfrm>
            <a:off x="7617998" y="2396664"/>
            <a:ext cx="1260899" cy="37546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7"/>
          <p:cNvSpPr/>
          <p:nvPr/>
        </p:nvSpPr>
        <p:spPr>
          <a:xfrm>
            <a:off x="7824997" y="2807507"/>
            <a:ext cx="846900" cy="40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DBMS</a:t>
            </a:r>
            <a:endParaRPr sz="10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cxnSp>
        <p:nvCxnSpPr>
          <p:cNvPr id="416" name="Google Shape;416;p27"/>
          <p:cNvCxnSpPr>
            <a:stCxn id="414" idx="3"/>
            <a:endCxn id="405" idx="2"/>
          </p:cNvCxnSpPr>
          <p:nvPr/>
        </p:nvCxnSpPr>
        <p:spPr>
          <a:xfrm>
            <a:off x="8671897" y="3010157"/>
            <a:ext cx="174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7" name="Google Shape;417;p27"/>
          <p:cNvCxnSpPr>
            <a:stCxn id="403" idx="0"/>
            <a:endCxn id="394" idx="2"/>
          </p:cNvCxnSpPr>
          <p:nvPr/>
        </p:nvCxnSpPr>
        <p:spPr>
          <a:xfrm rot="10800000">
            <a:off x="4899572" y="3388773"/>
            <a:ext cx="0" cy="6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8" name="Google Shape;418;p27"/>
          <p:cNvCxnSpPr>
            <a:stCxn id="404" idx="0"/>
            <a:endCxn id="396" idx="2"/>
          </p:cNvCxnSpPr>
          <p:nvPr/>
        </p:nvCxnSpPr>
        <p:spPr>
          <a:xfrm rot="10800000">
            <a:off x="5826747" y="3388773"/>
            <a:ext cx="0" cy="6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19" name="Google Shape;41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47048" y="3382458"/>
            <a:ext cx="1170476" cy="29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27"/>
          <p:cNvGrpSpPr/>
          <p:nvPr/>
        </p:nvGrpSpPr>
        <p:grpSpPr>
          <a:xfrm>
            <a:off x="7384785" y="5161798"/>
            <a:ext cx="1791227" cy="787204"/>
            <a:chOff x="7361525" y="5292128"/>
            <a:chExt cx="1791227" cy="787204"/>
          </a:xfrm>
        </p:grpSpPr>
        <p:pic>
          <p:nvPicPr>
            <p:cNvPr id="421" name="Google Shape;421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361525" y="5292128"/>
              <a:ext cx="430500" cy="787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40382" y="5334546"/>
              <a:ext cx="1212370" cy="311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40382" y="5765102"/>
              <a:ext cx="1212370" cy="29170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4" name="Google Shape;424;p27"/>
          <p:cNvCxnSpPr>
            <a:stCxn id="414" idx="2"/>
          </p:cNvCxnSpPr>
          <p:nvPr/>
        </p:nvCxnSpPr>
        <p:spPr>
          <a:xfrm>
            <a:off x="8248447" y="3212807"/>
            <a:ext cx="0" cy="6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425" name="Google Shape;425;p27"/>
          <p:cNvGrpSpPr/>
          <p:nvPr/>
        </p:nvGrpSpPr>
        <p:grpSpPr>
          <a:xfrm>
            <a:off x="7897448" y="3818268"/>
            <a:ext cx="701996" cy="1210313"/>
            <a:chOff x="7644800" y="4005361"/>
            <a:chExt cx="701996" cy="1210313"/>
          </a:xfrm>
        </p:grpSpPr>
        <p:pic>
          <p:nvPicPr>
            <p:cNvPr id="426" name="Google Shape;426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644800" y="4229325"/>
              <a:ext cx="701996" cy="98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716124" y="4005361"/>
              <a:ext cx="615600" cy="41022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8" name="Google Shape;428;p27"/>
          <p:cNvCxnSpPr>
            <a:endCxn id="426" idx="1"/>
          </p:cNvCxnSpPr>
          <p:nvPr/>
        </p:nvCxnSpPr>
        <p:spPr>
          <a:xfrm>
            <a:off x="6332348" y="4533007"/>
            <a:ext cx="15651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27"/>
          <p:cNvCxnSpPr>
            <a:stCxn id="426" idx="3"/>
            <a:endCxn id="408" idx="1"/>
          </p:cNvCxnSpPr>
          <p:nvPr/>
        </p:nvCxnSpPr>
        <p:spPr>
          <a:xfrm rot="10800000" flipH="1">
            <a:off x="8599444" y="4527907"/>
            <a:ext cx="1818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435" name="Google Shape;435;p28"/>
          <p:cNvSpPr txBox="1">
            <a:spLocks noGrp="1"/>
          </p:cNvSpPr>
          <p:nvPr>
            <p:ph type="title"/>
          </p:nvPr>
        </p:nvSpPr>
        <p:spPr>
          <a:xfrm>
            <a:off x="1866900" y="996124"/>
            <a:ext cx="20748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" dirty="0">
                <a:latin typeface="+mj-ea"/>
                <a:ea typeface="+mj-ea"/>
                <a:cs typeface="Malgun Gothic"/>
                <a:sym typeface="Malgun Gothic"/>
              </a:rPr>
              <a:t>팀원소개</a:t>
            </a:r>
            <a:endParaRPr dirty="0">
              <a:solidFill>
                <a:srgbClr val="FF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436" name="Google Shape;436;p28"/>
          <p:cNvSpPr txBox="1"/>
          <p:nvPr/>
        </p:nvSpPr>
        <p:spPr>
          <a:xfrm>
            <a:off x="1429149" y="4991886"/>
            <a:ext cx="2153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김영준</a:t>
            </a:r>
            <a:endParaRPr sz="2000" b="1" i="0" u="none" strike="noStrike" cap="none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37" name="Google Shape;437;p28"/>
          <p:cNvSpPr txBox="1"/>
          <p:nvPr/>
        </p:nvSpPr>
        <p:spPr>
          <a:xfrm>
            <a:off x="1429149" y="5272677"/>
            <a:ext cx="3067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메인페이지 기능, </a:t>
            </a:r>
            <a:r>
              <a:rPr lang="ko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테스트, UI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38" name="Google Shape;438;p28"/>
          <p:cNvSpPr txBox="1"/>
          <p:nvPr/>
        </p:nvSpPr>
        <p:spPr>
          <a:xfrm>
            <a:off x="4879920" y="5003693"/>
            <a:ext cx="2153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신우혁</a:t>
            </a:r>
            <a:endParaRPr sz="2000" b="1" i="0" u="none" strike="noStrike" cap="none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39" name="Google Shape;439;p28"/>
          <p:cNvSpPr txBox="1"/>
          <p:nvPr/>
        </p:nvSpPr>
        <p:spPr>
          <a:xfrm>
            <a:off x="4879920" y="5284484"/>
            <a:ext cx="3067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회원가입, 로그인, 회원 승인 메일</a:t>
            </a: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쪽지함 기능, UI</a:t>
            </a: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40" name="Google Shape;440;p28"/>
          <p:cNvSpPr txBox="1"/>
          <p:nvPr/>
        </p:nvSpPr>
        <p:spPr>
          <a:xfrm>
            <a:off x="8330691" y="4991886"/>
            <a:ext cx="2153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조희정</a:t>
            </a:r>
            <a:endParaRPr sz="2000" b="1" i="0" u="none" strike="noStrike" cap="none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41" name="Google Shape;441;p28"/>
          <p:cNvSpPr txBox="1"/>
          <p:nvPr/>
        </p:nvSpPr>
        <p:spPr>
          <a:xfrm>
            <a:off x="8330691" y="5272677"/>
            <a:ext cx="3067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선생님, 학생 찾기 페이지</a:t>
            </a: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선생님, 학생 상세페이지 기능, UI</a:t>
            </a: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pic>
        <p:nvPicPr>
          <p:cNvPr id="442" name="Google Shape;442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475" b="7475"/>
          <a:stretch/>
        </p:blipFill>
        <p:spPr>
          <a:xfrm>
            <a:off x="1429149" y="2569027"/>
            <a:ext cx="3423600" cy="219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6C6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3" name="Google Shape;443;p2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8270" b="8270"/>
          <a:stretch/>
        </p:blipFill>
        <p:spPr>
          <a:xfrm>
            <a:off x="4879920" y="2569027"/>
            <a:ext cx="3423600" cy="219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6C6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4" name="Google Shape;444;p28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8242" b="8242"/>
          <a:stretch/>
        </p:blipFill>
        <p:spPr>
          <a:xfrm>
            <a:off x="8330692" y="2569027"/>
            <a:ext cx="3423600" cy="219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6C6C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6" name="Google Shape;446;p28"/>
          <p:cNvSpPr/>
          <p:nvPr/>
        </p:nvSpPr>
        <p:spPr>
          <a:xfrm>
            <a:off x="2400300" y="6552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+mn-ea"/>
                <a:ea typeface="+mn-ea"/>
                <a:cs typeface="Helvetica Neue"/>
                <a:sym typeface="Helvetica Neue"/>
              </a:rPr>
              <a:t>Feat. 기능</a:t>
            </a:r>
            <a:endParaRPr sz="900" dirty="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47" name="Google Shape;447;p28"/>
          <p:cNvSpPr/>
          <p:nvPr/>
        </p:nvSpPr>
        <p:spPr>
          <a:xfrm rot="10800000" flipH="1">
            <a:off x="3534812" y="9495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453" name="Google Shape;453;p29"/>
          <p:cNvSpPr txBox="1"/>
          <p:nvPr/>
        </p:nvSpPr>
        <p:spPr>
          <a:xfrm>
            <a:off x="1438455" y="4991886"/>
            <a:ext cx="2153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심수현</a:t>
            </a:r>
            <a:endParaRPr sz="2000" b="1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54" name="Google Shape;454;p29"/>
          <p:cNvSpPr txBox="1"/>
          <p:nvPr/>
        </p:nvSpPr>
        <p:spPr>
          <a:xfrm>
            <a:off x="1438455" y="5272677"/>
            <a:ext cx="3067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회원가입, 수업 커리큘럼</a:t>
            </a:r>
            <a:endParaRPr sz="16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수업 리스트 기능, UI</a:t>
            </a:r>
            <a:endParaRPr sz="16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4889226" y="5003693"/>
            <a:ext cx="2153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김유빈</a:t>
            </a:r>
            <a:endParaRPr sz="2000" b="1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4889226" y="5284484"/>
            <a:ext cx="3067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게시판, 과외관리 시스템</a:t>
            </a:r>
            <a:endParaRPr sz="160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관리자 페이지 기능, UI</a:t>
            </a:r>
            <a:endParaRPr sz="1600">
              <a:latin typeface="+mn-ea"/>
              <a:ea typeface="+mn-e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57" name="Google Shape;457;p29"/>
          <p:cNvSpPr txBox="1"/>
          <p:nvPr/>
        </p:nvSpPr>
        <p:spPr>
          <a:xfrm>
            <a:off x="8339997" y="4991886"/>
            <a:ext cx="2153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임성빈</a:t>
            </a:r>
            <a:endParaRPr sz="2000" b="1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8339997" y="5272677"/>
            <a:ext cx="3067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프로젝트 세팅, 마이페이지, 결제 </a:t>
            </a:r>
            <a:endParaRPr sz="160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관리자 페이지 기능, UI</a:t>
            </a:r>
            <a:endParaRPr sz="1600" b="1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pic>
        <p:nvPicPr>
          <p:cNvPr id="459" name="Google Shape;459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014" b="7023"/>
          <a:stretch/>
        </p:blipFill>
        <p:spPr>
          <a:xfrm>
            <a:off x="1438455" y="2569027"/>
            <a:ext cx="3423600" cy="219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6C6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7213" b="7213"/>
          <a:stretch/>
        </p:blipFill>
        <p:spPr>
          <a:xfrm>
            <a:off x="4889226" y="2569027"/>
            <a:ext cx="3423600" cy="219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6C6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1" name="Google Shape;461;p2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8354" r="8346"/>
          <a:stretch/>
        </p:blipFill>
        <p:spPr>
          <a:xfrm>
            <a:off x="8339998" y="2569027"/>
            <a:ext cx="3423600" cy="219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6C6C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3" name="Google Shape;463;p29"/>
          <p:cNvSpPr txBox="1">
            <a:spLocks noGrp="1"/>
          </p:cNvSpPr>
          <p:nvPr>
            <p:ph type="title"/>
          </p:nvPr>
        </p:nvSpPr>
        <p:spPr>
          <a:xfrm>
            <a:off x="1866900" y="996124"/>
            <a:ext cx="20748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" dirty="0">
                <a:latin typeface="+mj-ea"/>
                <a:ea typeface="+mj-ea"/>
                <a:cs typeface="Malgun Gothic"/>
                <a:sym typeface="Malgun Gothic"/>
              </a:rPr>
              <a:t>팀원소개</a:t>
            </a:r>
            <a:endParaRPr dirty="0">
              <a:solidFill>
                <a:srgbClr val="FF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2400300" y="6552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+mn-ea"/>
                <a:ea typeface="+mn-ea"/>
                <a:cs typeface="Helvetica Neue"/>
                <a:sym typeface="Helvetica Neue"/>
              </a:rPr>
              <a:t>Feat. 기능</a:t>
            </a:r>
            <a:endParaRPr sz="9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65" name="Google Shape;465;p29"/>
          <p:cNvSpPr/>
          <p:nvPr/>
        </p:nvSpPr>
        <p:spPr>
          <a:xfrm rot="10800000" flipH="1">
            <a:off x="3534812" y="9495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 t="7811" b="7828"/>
          <a:stretch/>
        </p:blipFill>
        <p:spPr>
          <a:xfrm>
            <a:off x="25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1866900" y="2624100"/>
            <a:ext cx="35274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ko" dirty="0">
                <a:solidFill>
                  <a:srgbClr val="FFFFFF"/>
                </a:solidFill>
                <a:latin typeface="+mj-ea"/>
                <a:ea typeface="+mj-ea"/>
                <a:cs typeface="Helvetica Neue"/>
                <a:sym typeface="Helvetica Neue"/>
              </a:rPr>
              <a:t>엄과외에 관하여</a:t>
            </a:r>
            <a:endParaRPr dirty="0">
              <a:solidFill>
                <a:srgbClr val="FFFFFF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6096000" y="1494145"/>
            <a:ext cx="5524500" cy="817800"/>
          </a:xfrm>
          <a:prstGeom prst="rect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6318422" y="1791166"/>
            <a:ext cx="50826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+mn-ea"/>
                <a:ea typeface="+mn-ea"/>
                <a:cs typeface="Malgun Gothic Semilight" panose="020B0502040204020203" pitchFamily="34" charset="-127"/>
                <a:sym typeface="Helvetica Neue"/>
              </a:rPr>
              <a:t>해결방안 및 이점</a:t>
            </a:r>
            <a:endParaRPr b="1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67" name="Google Shape;67;p12"/>
          <p:cNvSpPr/>
          <p:nvPr/>
        </p:nvSpPr>
        <p:spPr>
          <a:xfrm rot="-5400000" flipH="1">
            <a:off x="5942318" y="2158276"/>
            <a:ext cx="153600" cy="153600"/>
          </a:xfrm>
          <a:prstGeom prst="rtTriangle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4229100" y="2179225"/>
            <a:ext cx="9204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+mn-ea"/>
                <a:ea typeface="+mn-ea"/>
                <a:cs typeface="Helvetica Neue"/>
                <a:sym typeface="Helvetica Neue"/>
              </a:rPr>
              <a:t>목차</a:t>
            </a:r>
            <a:endParaRPr sz="9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69" name="Google Shape;69;p12"/>
          <p:cNvSpPr/>
          <p:nvPr/>
        </p:nvSpPr>
        <p:spPr>
          <a:xfrm rot="10800000" flipH="1">
            <a:off x="4995748" y="24735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70" name="Google Shape;70;p12"/>
          <p:cNvSpPr/>
          <p:nvPr/>
        </p:nvSpPr>
        <p:spPr>
          <a:xfrm>
            <a:off x="6096000" y="2522470"/>
            <a:ext cx="5524500" cy="817800"/>
          </a:xfrm>
          <a:prstGeom prst="rect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71" name="Google Shape;71;p12"/>
          <p:cNvSpPr txBox="1"/>
          <p:nvPr/>
        </p:nvSpPr>
        <p:spPr>
          <a:xfrm>
            <a:off x="6318422" y="2819491"/>
            <a:ext cx="50826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+mn-ea"/>
                <a:ea typeface="+mn-ea"/>
                <a:cs typeface="Malgun Gothic Semilight" panose="020B0502040204020203" pitchFamily="34" charset="-127"/>
                <a:sym typeface="Helvetica Neue"/>
              </a:rPr>
              <a:t>핵심기능 소개 + 동영상 시연</a:t>
            </a:r>
            <a:endParaRPr b="1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72" name="Google Shape;72;p12"/>
          <p:cNvSpPr/>
          <p:nvPr/>
        </p:nvSpPr>
        <p:spPr>
          <a:xfrm rot="-5400000" flipH="1">
            <a:off x="5942318" y="3186601"/>
            <a:ext cx="153600" cy="153600"/>
          </a:xfrm>
          <a:prstGeom prst="rtTriangle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6096000" y="3550795"/>
            <a:ext cx="5524500" cy="817800"/>
          </a:xfrm>
          <a:prstGeom prst="rect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74" name="Google Shape;74;p12"/>
          <p:cNvSpPr txBox="1"/>
          <p:nvPr/>
        </p:nvSpPr>
        <p:spPr>
          <a:xfrm>
            <a:off x="6318422" y="3847816"/>
            <a:ext cx="50826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+mn-ea"/>
                <a:ea typeface="+mn-ea"/>
                <a:cs typeface="Malgun Gothic Semilight" panose="020B0502040204020203" pitchFamily="34" charset="-127"/>
                <a:sym typeface="Helvetica Neue"/>
              </a:rPr>
              <a:t>프로젝트 진행 흐름</a:t>
            </a:r>
            <a:endParaRPr b="1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75" name="Google Shape;75;p12"/>
          <p:cNvSpPr/>
          <p:nvPr/>
        </p:nvSpPr>
        <p:spPr>
          <a:xfrm rot="-5400000" flipH="1">
            <a:off x="5942318" y="4214926"/>
            <a:ext cx="153600" cy="153600"/>
          </a:xfrm>
          <a:prstGeom prst="rtTriangle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6096000" y="4579120"/>
            <a:ext cx="5524500" cy="817800"/>
          </a:xfrm>
          <a:prstGeom prst="rect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77" name="Google Shape;77;p12"/>
          <p:cNvSpPr txBox="1"/>
          <p:nvPr/>
        </p:nvSpPr>
        <p:spPr>
          <a:xfrm>
            <a:off x="6318422" y="4876141"/>
            <a:ext cx="50826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+mn-ea"/>
                <a:ea typeface="+mn-ea"/>
                <a:cs typeface="Malgun Gothic Semilight" panose="020B0502040204020203" pitchFamily="34" charset="-127"/>
                <a:sym typeface="Helvetica Neue"/>
              </a:rPr>
              <a:t>시스템 아키텍처</a:t>
            </a:r>
            <a:endParaRPr b="1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78" name="Google Shape;78;p12"/>
          <p:cNvSpPr/>
          <p:nvPr/>
        </p:nvSpPr>
        <p:spPr>
          <a:xfrm rot="-5400000" flipH="1">
            <a:off x="5942318" y="5243251"/>
            <a:ext cx="153600" cy="153600"/>
          </a:xfrm>
          <a:prstGeom prst="rtTriangle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6096000" y="5607445"/>
            <a:ext cx="5524500" cy="817800"/>
          </a:xfrm>
          <a:prstGeom prst="rect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6318422" y="5904466"/>
            <a:ext cx="50826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+mn-ea"/>
                <a:ea typeface="+mn-ea"/>
                <a:cs typeface="Malgun Gothic Semilight" panose="020B0502040204020203" pitchFamily="34" charset="-127"/>
                <a:sym typeface="Helvetica Neue"/>
              </a:rPr>
              <a:t>팀원 소개</a:t>
            </a:r>
            <a:endParaRPr b="1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81" name="Google Shape;81;p12"/>
          <p:cNvSpPr/>
          <p:nvPr/>
        </p:nvSpPr>
        <p:spPr>
          <a:xfrm rot="-5400000" flipH="1">
            <a:off x="5942318" y="6271576"/>
            <a:ext cx="153600" cy="153600"/>
          </a:xfrm>
          <a:prstGeom prst="rtTriangle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6096000" y="465820"/>
            <a:ext cx="5524500" cy="817800"/>
          </a:xfrm>
          <a:prstGeom prst="rect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6318422" y="762841"/>
            <a:ext cx="50826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FFFFFF"/>
                </a:solidFill>
                <a:latin typeface="+mn-ea"/>
                <a:ea typeface="+mn-ea"/>
                <a:cs typeface="Malgun Gothic Semilight" panose="020B0502040204020203" pitchFamily="34" charset="-127"/>
                <a:sym typeface="Helvetica Neue"/>
              </a:rPr>
              <a:t>현황 및 문제점</a:t>
            </a:r>
            <a:endParaRPr b="1" dirty="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  <p:sp>
        <p:nvSpPr>
          <p:cNvPr id="84" name="Google Shape;84;p12"/>
          <p:cNvSpPr/>
          <p:nvPr/>
        </p:nvSpPr>
        <p:spPr>
          <a:xfrm rot="-5400000" flipH="1">
            <a:off x="5942318" y="1129951"/>
            <a:ext cx="153600" cy="153600"/>
          </a:xfrm>
          <a:prstGeom prst="rtTriangle">
            <a:avLst/>
          </a:prstGeom>
          <a:noFill/>
          <a:ln w="9525" cap="flat" cmpd="sng">
            <a:solidFill>
              <a:srgbClr val="C6C6C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Malgun Gothic Semilight" panose="020B0502040204020203" pitchFamily="34" charset="-127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/>
          </p:nvPr>
        </p:nvSpPr>
        <p:spPr>
          <a:xfrm>
            <a:off x="1866900" y="2500438"/>
            <a:ext cx="4229100" cy="18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ko" dirty="0">
                <a:solidFill>
                  <a:srgbClr val="434343"/>
                </a:solidFill>
                <a:latin typeface="+mj-ea"/>
                <a:ea typeface="+mj-ea"/>
                <a:cs typeface="Helvetica Neue"/>
                <a:sym typeface="Helvetica Neue"/>
              </a:rPr>
              <a:t>THANK YOU</a:t>
            </a:r>
            <a:endParaRPr dirty="0">
              <a:solidFill>
                <a:srgbClr val="434343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472" name="Google Shape;472;p30"/>
          <p:cNvSpPr/>
          <p:nvPr/>
        </p:nvSpPr>
        <p:spPr>
          <a:xfrm rot="2700000">
            <a:off x="8104671" y="63163"/>
            <a:ext cx="4981709" cy="10118274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1866900" y="655225"/>
            <a:ext cx="9069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Malgun Gothic Semilight" panose="020B0502040204020203" pitchFamily="34" charset="-127"/>
                <a:sym typeface="Montserrat"/>
              </a:rPr>
              <a:t>현황 및 문제점</a:t>
            </a:r>
            <a:endParaRPr sz="900" b="0" i="0" u="none" strike="noStrike" cap="none" dirty="0">
              <a:solidFill>
                <a:schemeClr val="lt1"/>
              </a:solidFill>
              <a:latin typeface="+mn-ea"/>
              <a:ea typeface="+mn-ea"/>
              <a:cs typeface="Malgun Gothic Semilight" panose="020B0502040204020203" pitchFamily="34" charset="-127"/>
              <a:sym typeface="Montserrat"/>
            </a:endParaRPr>
          </a:p>
        </p:txBody>
      </p:sp>
      <p:sp>
        <p:nvSpPr>
          <p:cNvPr id="94" name="Google Shape;94;p13"/>
          <p:cNvSpPr/>
          <p:nvPr/>
        </p:nvSpPr>
        <p:spPr>
          <a:xfrm rot="10800000" flipH="1">
            <a:off x="2620256" y="9495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4;p12">
            <a:extLst>
              <a:ext uri="{FF2B5EF4-FFF2-40B4-BE49-F238E27FC236}">
                <a16:creationId xmlns:a16="http://schemas.microsoft.com/office/drawing/2014/main" id="{2AF26DA0-C94A-41B6-96AB-B0E9A9A81979}"/>
              </a:ext>
            </a:extLst>
          </p:cNvPr>
          <p:cNvSpPr txBox="1">
            <a:spLocks/>
          </p:cNvSpPr>
          <p:nvPr/>
        </p:nvSpPr>
        <p:spPr>
          <a:xfrm>
            <a:off x="1866900" y="1021548"/>
            <a:ext cx="35274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사교육 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06420-498C-4DA2-A5AE-6CED0E4BA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95"/>
          <a:stretch/>
        </p:blipFill>
        <p:spPr>
          <a:xfrm>
            <a:off x="2620256" y="2177738"/>
            <a:ext cx="3162943" cy="3814796"/>
          </a:xfrm>
          <a:prstGeom prst="rect">
            <a:avLst/>
          </a:prstGeom>
          <a:ln w="28575">
            <a:solidFill>
              <a:srgbClr val="90909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0931E7-F5DF-4A4B-92ED-F4EFC21D9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220" y="2074501"/>
            <a:ext cx="4073620" cy="40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66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866900" y="1188625"/>
            <a:ext cx="9069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Malgun Gothic Semilight" panose="020B0502040204020203" pitchFamily="34" charset="-127"/>
                <a:sym typeface="Montserrat"/>
              </a:rPr>
              <a:t>현황 및 문제점</a:t>
            </a:r>
            <a:endParaRPr sz="900" b="0" i="0" u="none" strike="noStrike" cap="none" dirty="0">
              <a:solidFill>
                <a:schemeClr val="lt1"/>
              </a:solidFill>
              <a:latin typeface="+mn-ea"/>
              <a:ea typeface="+mn-ea"/>
              <a:cs typeface="Malgun Gothic Semilight" panose="020B0502040204020203" pitchFamily="34" charset="-127"/>
              <a:sym typeface="Montserrat"/>
            </a:endParaRPr>
          </a:p>
        </p:txBody>
      </p:sp>
      <p:sp>
        <p:nvSpPr>
          <p:cNvPr id="101" name="Google Shape;101;p14"/>
          <p:cNvSpPr/>
          <p:nvPr/>
        </p:nvSpPr>
        <p:spPr>
          <a:xfrm rot="10800000" flipH="1">
            <a:off x="2620256" y="14829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algun Gothic Semilight" panose="020B0502040204020203" pitchFamily="34" charset="-127"/>
              <a:sym typeface="Open Sans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>
            <a:off x="3035713" y="1854850"/>
            <a:ext cx="0" cy="12741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" name="Google Shape;103;p14"/>
          <p:cNvCxnSpPr/>
          <p:nvPr/>
        </p:nvCxnSpPr>
        <p:spPr>
          <a:xfrm>
            <a:off x="3035713" y="3470059"/>
            <a:ext cx="0" cy="12741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14"/>
          <p:cNvSpPr txBox="1"/>
          <p:nvPr/>
        </p:nvSpPr>
        <p:spPr>
          <a:xfrm>
            <a:off x="3379244" y="2313765"/>
            <a:ext cx="3780131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" sz="1600" dirty="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  <a:sym typeface="Open Sans"/>
              </a:rPr>
              <a:t>과외 선생님의 수준이 상이함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  <a:sym typeface="Open Sans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3035713" y="5085269"/>
            <a:ext cx="0" cy="12741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14"/>
          <p:cNvSpPr txBox="1"/>
          <p:nvPr/>
        </p:nvSpPr>
        <p:spPr>
          <a:xfrm>
            <a:off x="3379244" y="3850537"/>
            <a:ext cx="3780131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" sz="1600" b="0" i="0" u="none" strike="noStrike" cap="none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  <a:sym typeface="Open Sans"/>
              </a:rPr>
              <a:t>정산 및 환불시스템 구축</a:t>
            </a: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  <a:sym typeface="Open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  <a:sym typeface="Open Sans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3379244" y="5463495"/>
            <a:ext cx="3780131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" sz="1600" dirty="0">
                <a:solidFill>
                  <a:schemeClr val="dk1"/>
                </a:solidFill>
                <a:latin typeface="+mn-ea"/>
                <a:ea typeface="+mn-ea"/>
                <a:cs typeface="Malgun Gothic Semilight" panose="020B0502040204020203" pitchFamily="34" charset="-127"/>
                <a:sym typeface="Open Sans"/>
              </a:rPr>
              <a:t>현행 어플리케이션의 이용 불편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algun Gothic Semilight" panose="020B0502040204020203" pitchFamily="34" charset="-127"/>
              <a:sym typeface="Open Sans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343" y="3684513"/>
            <a:ext cx="696400" cy="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8136466" y="3129635"/>
            <a:ext cx="30984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ko" sz="6000" dirty="0">
                <a:latin typeface="Helvetica Neue" panose="020B0600000101010101" charset="0"/>
              </a:rPr>
              <a:t>Eom</a:t>
            </a:r>
            <a:endParaRPr sz="6000" dirty="0">
              <a:latin typeface="Helvetica Neue" panose="020B0600000101010101" charset="0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ko" sz="6000" dirty="0">
                <a:solidFill>
                  <a:schemeClr val="accent1"/>
                </a:solidFill>
                <a:latin typeface="Helvetica Neue" panose="020B0600000101010101" charset="0"/>
              </a:rPr>
              <a:t>-Tutor.</a:t>
            </a:r>
            <a:endParaRPr sz="6000" dirty="0">
              <a:solidFill>
                <a:schemeClr val="accent1"/>
              </a:solidFill>
              <a:latin typeface="Helvetica Neue" panose="020B0600000101010101" charset="0"/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9829" y="5341600"/>
            <a:ext cx="1112673" cy="8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0854" y="1854850"/>
            <a:ext cx="849402" cy="127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2787541" y="4607725"/>
            <a:ext cx="7836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 dirty="0">
                <a:solidFill>
                  <a:schemeClr val="tx1"/>
                </a:solidFill>
                <a:latin typeface="+mn-ea"/>
                <a:ea typeface="+mn-ea"/>
                <a:cs typeface="Montserrat"/>
                <a:sym typeface="Montserrat"/>
              </a:rPr>
              <a:t>과외관리 시스템 제공</a:t>
            </a:r>
            <a:endParaRPr sz="1600" b="1" i="0" u="none" strike="noStrike" cap="none" dirty="0">
              <a:solidFill>
                <a:schemeClr val="tx1"/>
              </a:solidFill>
              <a:latin typeface="+mn-ea"/>
              <a:ea typeface="+mn-ea"/>
              <a:cs typeface="Montserrat"/>
              <a:sym typeface="Montserrat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2787541" y="3363600"/>
            <a:ext cx="7836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 dirty="0">
                <a:solidFill>
                  <a:schemeClr val="tx1"/>
                </a:solidFill>
                <a:latin typeface="+mn-ea"/>
                <a:ea typeface="+mn-ea"/>
                <a:cs typeface="Montserrat"/>
                <a:sym typeface="Montserrat"/>
              </a:rPr>
              <a:t>한 학생만을 위한 커리큘럼</a:t>
            </a:r>
            <a:endParaRPr sz="1600" b="1" i="0" u="none" strike="noStrike" cap="none" dirty="0">
              <a:solidFill>
                <a:schemeClr val="tx1"/>
              </a:solidFill>
              <a:latin typeface="+mn-ea"/>
              <a:ea typeface="+mn-ea"/>
              <a:cs typeface="Montserrat"/>
              <a:sym typeface="Montserrat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1786198" y="4585678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2055067" y="4899185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1786198" y="2048365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2787541" y="2119475"/>
            <a:ext cx="7836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Montserrat"/>
                <a:sym typeface="Montserrat"/>
              </a:rPr>
              <a:t>웹사이트 제작으로 인한 쉬운 접근</a:t>
            </a:r>
            <a:endParaRPr sz="1600" b="1" i="0" u="none" strike="noStrike" cap="none" dirty="0">
              <a:solidFill>
                <a:srgbClr val="FF0000"/>
              </a:solidFill>
              <a:latin typeface="+mn-ea"/>
              <a:ea typeface="+mn-ea"/>
              <a:cs typeface="Montserrat"/>
              <a:sym typeface="Montserrat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2787550" y="2362631"/>
            <a:ext cx="8019834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- 김과외의 경우 웹사이트가 없음. 스마트폰을 쓰지않는 학생이나 학부모 회원은 어플쓰기가 불편할 수 있기 때문에 웹사이트를 제작함.</a:t>
            </a:r>
            <a:endParaRPr sz="1200" b="0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2787550" y="3624829"/>
            <a:ext cx="7836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200" b="0" i="0" u="none" strike="noStrike" cap="none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- 학생에게 딱 맞는 커리큘럼을 만들어 수업을 진행할 수 있게함. </a:t>
            </a:r>
            <a:endParaRPr sz="1200" b="0" i="0" u="none" strike="noStrike" cap="none">
              <a:solidFill>
                <a:schemeClr val="dk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2787550" y="4887025"/>
            <a:ext cx="7836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" sz="12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-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과외 진행 상황을 한눈에 볼 수 있는 과외관리 시스템을 제공하여 학부모가 자녀의 과외 상황을 쉽게 알 수 있고 선생님도 수업관리를 쉽게 할 수 있음.</a:t>
            </a:r>
            <a:endParaRPr sz="1200" b="0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2055067" y="2361872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786198" y="3317028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2055067" y="3630535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8" name="Google Shape;64;p12">
            <a:extLst>
              <a:ext uri="{FF2B5EF4-FFF2-40B4-BE49-F238E27FC236}">
                <a16:creationId xmlns:a16="http://schemas.microsoft.com/office/drawing/2014/main" id="{1F73ED2D-DEF3-443A-94AB-6377E8A59217}"/>
              </a:ext>
            </a:extLst>
          </p:cNvPr>
          <p:cNvSpPr txBox="1">
            <a:spLocks/>
          </p:cNvSpPr>
          <p:nvPr/>
        </p:nvSpPr>
        <p:spPr>
          <a:xfrm>
            <a:off x="1866900" y="1021548"/>
            <a:ext cx="3527400" cy="89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34" charset="-127"/>
                <a:sym typeface="Helvetica Neue"/>
              </a:rPr>
              <a:t>해결방안 및 이점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/>
        </p:nvSpPr>
        <p:spPr>
          <a:xfrm>
            <a:off x="2787541" y="3363600"/>
            <a:ext cx="7836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Montserrat"/>
                <a:sym typeface="Montserrat"/>
              </a:rPr>
              <a:t>한 학생만을 위한 커리큘럼</a:t>
            </a:r>
            <a:endParaRPr sz="1600" b="1" i="0" u="none" strike="noStrike" cap="none" dirty="0">
              <a:solidFill>
                <a:srgbClr val="FF0000"/>
              </a:solidFill>
              <a:latin typeface="+mn-ea"/>
              <a:ea typeface="+mn-ea"/>
              <a:cs typeface="Montserrat"/>
              <a:sym typeface="Montserrat"/>
            </a:endParaRPr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1786198" y="2048365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2787541" y="2119475"/>
            <a:ext cx="7836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 dirty="0">
                <a:solidFill>
                  <a:schemeClr val="tx1"/>
                </a:solidFill>
                <a:latin typeface="+mn-ea"/>
                <a:ea typeface="+mn-ea"/>
                <a:cs typeface="Montserrat"/>
                <a:sym typeface="Montserrat"/>
              </a:rPr>
              <a:t>웹사이트 제작으로 인한 쉬운 접근</a:t>
            </a:r>
            <a:endParaRPr sz="1600" b="1" i="0" u="none" strike="noStrike" cap="none" dirty="0">
              <a:solidFill>
                <a:schemeClr val="tx1"/>
              </a:solidFill>
              <a:latin typeface="+mn-ea"/>
              <a:ea typeface="+mn-ea"/>
              <a:cs typeface="Montserrat"/>
              <a:sym typeface="Montserrat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2787550" y="2362631"/>
            <a:ext cx="8019834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- 김과외의 경우 웹사이트가 없음. 스마트폰을 쓰지않는 학생이나 학부모 회원은 어플쓰기가 불편할 수 있기 때문에 웹사이트를 제작함.</a:t>
            </a:r>
            <a:endParaRPr sz="1200" b="0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2787550" y="3624829"/>
            <a:ext cx="7836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200" b="0" i="0" u="none" strike="noStrike" cap="none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- 학생에게 딱 맞는 커리큘럼을 만들어 수업을 진행할 수 있게함. </a:t>
            </a:r>
            <a:endParaRPr sz="1200" b="0" i="0" u="none" strike="noStrike" cap="none">
              <a:solidFill>
                <a:schemeClr val="dk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2055067" y="2361872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786198" y="3317028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2055067" y="3630535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8" name="Google Shape;64;p12">
            <a:extLst>
              <a:ext uri="{FF2B5EF4-FFF2-40B4-BE49-F238E27FC236}">
                <a16:creationId xmlns:a16="http://schemas.microsoft.com/office/drawing/2014/main" id="{1F73ED2D-DEF3-443A-94AB-6377E8A59217}"/>
              </a:ext>
            </a:extLst>
          </p:cNvPr>
          <p:cNvSpPr txBox="1">
            <a:spLocks/>
          </p:cNvSpPr>
          <p:nvPr/>
        </p:nvSpPr>
        <p:spPr>
          <a:xfrm>
            <a:off x="1866900" y="1021548"/>
            <a:ext cx="3527400" cy="89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34" charset="-127"/>
                <a:sym typeface="Helvetica Neue"/>
              </a:rPr>
              <a:t>해결방안 및 이점</a:t>
            </a:r>
          </a:p>
        </p:txBody>
      </p:sp>
      <p:sp>
        <p:nvSpPr>
          <p:cNvPr id="16" name="Google Shape;116;p15">
            <a:extLst>
              <a:ext uri="{FF2B5EF4-FFF2-40B4-BE49-F238E27FC236}">
                <a16:creationId xmlns:a16="http://schemas.microsoft.com/office/drawing/2014/main" id="{B7CDEEC8-E8E3-4B1E-8EAD-0BC004E84097}"/>
              </a:ext>
            </a:extLst>
          </p:cNvPr>
          <p:cNvSpPr txBox="1"/>
          <p:nvPr/>
        </p:nvSpPr>
        <p:spPr>
          <a:xfrm>
            <a:off x="2787541" y="4607725"/>
            <a:ext cx="7836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 dirty="0">
                <a:solidFill>
                  <a:schemeClr val="tx1"/>
                </a:solidFill>
                <a:latin typeface="+mn-ea"/>
                <a:ea typeface="+mn-ea"/>
                <a:cs typeface="Montserrat"/>
                <a:sym typeface="Montserrat"/>
              </a:rPr>
              <a:t>과외관리 시스템 제공</a:t>
            </a:r>
            <a:endParaRPr sz="1600" b="1" i="0" u="none" strike="noStrike" cap="none" dirty="0">
              <a:solidFill>
                <a:schemeClr val="tx1"/>
              </a:solidFill>
              <a:latin typeface="+mn-ea"/>
              <a:ea typeface="+mn-ea"/>
              <a:cs typeface="Montserrat"/>
              <a:sym typeface="Montserrat"/>
            </a:endParaRPr>
          </a:p>
        </p:txBody>
      </p:sp>
      <p:sp>
        <p:nvSpPr>
          <p:cNvPr id="17" name="Google Shape;118;p15">
            <a:extLst>
              <a:ext uri="{FF2B5EF4-FFF2-40B4-BE49-F238E27FC236}">
                <a16:creationId xmlns:a16="http://schemas.microsoft.com/office/drawing/2014/main" id="{D50340D6-1832-4414-9082-836D37B92C61}"/>
              </a:ext>
            </a:extLst>
          </p:cNvPr>
          <p:cNvSpPr/>
          <p:nvPr/>
        </p:nvSpPr>
        <p:spPr>
          <a:xfrm>
            <a:off x="1786198" y="4585678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9" name="Google Shape;119;p15">
            <a:extLst>
              <a:ext uri="{FF2B5EF4-FFF2-40B4-BE49-F238E27FC236}">
                <a16:creationId xmlns:a16="http://schemas.microsoft.com/office/drawing/2014/main" id="{E24A6B81-F3F9-41FC-876F-E9CA506FC6A2}"/>
              </a:ext>
            </a:extLst>
          </p:cNvPr>
          <p:cNvSpPr/>
          <p:nvPr/>
        </p:nvSpPr>
        <p:spPr>
          <a:xfrm>
            <a:off x="2055067" y="4899185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20" name="Google Shape;125;p15">
            <a:extLst>
              <a:ext uri="{FF2B5EF4-FFF2-40B4-BE49-F238E27FC236}">
                <a16:creationId xmlns:a16="http://schemas.microsoft.com/office/drawing/2014/main" id="{1438C8D1-E7CA-4ACE-8F45-BDB7B19D5C9F}"/>
              </a:ext>
            </a:extLst>
          </p:cNvPr>
          <p:cNvSpPr txBox="1"/>
          <p:nvPr/>
        </p:nvSpPr>
        <p:spPr>
          <a:xfrm>
            <a:off x="2787550" y="4887025"/>
            <a:ext cx="7836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" sz="12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-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과외 진행 상황을 한눈에 볼 수 있는 과외관리 시스템을 제공하여 학부모가 자녀의 과외 상황을 쉽게 알 수 있고 선생님도 수업관리를 쉽게 할 수 있음.</a:t>
            </a:r>
            <a:endParaRPr sz="1200" b="0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712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2787541" y="4607725"/>
            <a:ext cx="7836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Montserrat"/>
                <a:sym typeface="Montserrat"/>
              </a:rPr>
              <a:t>과외관리 시스템 제공</a:t>
            </a:r>
            <a:endParaRPr sz="1600" b="1" i="0" u="none" strike="noStrike" cap="none" dirty="0">
              <a:solidFill>
                <a:srgbClr val="FF0000"/>
              </a:solidFill>
              <a:latin typeface="+mn-ea"/>
              <a:ea typeface="+mn-ea"/>
              <a:cs typeface="Montserrat"/>
              <a:sym typeface="Montserrat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1786198" y="4585678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2055067" y="4899185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2787550" y="4887025"/>
            <a:ext cx="7836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" sz="12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- </a:t>
            </a:r>
            <a:r>
              <a:rPr lang="ko" sz="12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과외 진행 상황을 한눈에 볼 수 있는 과외관리 시스템을 제공하여 학부모가 자녀의 과외 상황을 쉽게 알 수 있고 선생님도 수업관리를 쉽게 할 수 있음.</a:t>
            </a:r>
            <a:endParaRPr sz="1200" b="0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8" name="Google Shape;64;p12">
            <a:extLst>
              <a:ext uri="{FF2B5EF4-FFF2-40B4-BE49-F238E27FC236}">
                <a16:creationId xmlns:a16="http://schemas.microsoft.com/office/drawing/2014/main" id="{1F73ED2D-DEF3-443A-94AB-6377E8A59217}"/>
              </a:ext>
            </a:extLst>
          </p:cNvPr>
          <p:cNvSpPr txBox="1">
            <a:spLocks/>
          </p:cNvSpPr>
          <p:nvPr/>
        </p:nvSpPr>
        <p:spPr>
          <a:xfrm>
            <a:off x="1866900" y="1021548"/>
            <a:ext cx="35274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34" charset="-127"/>
                <a:sym typeface="Helvetica Neue"/>
              </a:rPr>
              <a:t>해결방안 및 이점</a:t>
            </a:r>
          </a:p>
        </p:txBody>
      </p:sp>
      <p:sp>
        <p:nvSpPr>
          <p:cNvPr id="16" name="Google Shape;121;p15">
            <a:extLst>
              <a:ext uri="{FF2B5EF4-FFF2-40B4-BE49-F238E27FC236}">
                <a16:creationId xmlns:a16="http://schemas.microsoft.com/office/drawing/2014/main" id="{33CF23F2-2EDF-46A6-8EE3-1B779A3BED1A}"/>
              </a:ext>
            </a:extLst>
          </p:cNvPr>
          <p:cNvSpPr/>
          <p:nvPr/>
        </p:nvSpPr>
        <p:spPr>
          <a:xfrm>
            <a:off x="1786198" y="2048365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17" name="Google Shape;122;p15">
            <a:extLst>
              <a:ext uri="{FF2B5EF4-FFF2-40B4-BE49-F238E27FC236}">
                <a16:creationId xmlns:a16="http://schemas.microsoft.com/office/drawing/2014/main" id="{57952417-053A-49D9-A2C2-F1FB10EA2AAD}"/>
              </a:ext>
            </a:extLst>
          </p:cNvPr>
          <p:cNvSpPr txBox="1"/>
          <p:nvPr/>
        </p:nvSpPr>
        <p:spPr>
          <a:xfrm>
            <a:off x="2787541" y="2119475"/>
            <a:ext cx="7836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 dirty="0">
                <a:solidFill>
                  <a:schemeClr val="tx1"/>
                </a:solidFill>
                <a:latin typeface="+mn-ea"/>
                <a:ea typeface="+mn-ea"/>
                <a:cs typeface="Montserrat"/>
                <a:sym typeface="Montserrat"/>
              </a:rPr>
              <a:t>웹사이트 제작으로 인한 쉬운 접근</a:t>
            </a:r>
            <a:endParaRPr sz="1600" b="1" i="0" u="none" strike="noStrike" cap="none" dirty="0">
              <a:solidFill>
                <a:schemeClr val="tx1"/>
              </a:solidFill>
              <a:latin typeface="+mn-ea"/>
              <a:ea typeface="+mn-ea"/>
              <a:cs typeface="Montserrat"/>
              <a:sym typeface="Montserrat"/>
            </a:endParaRPr>
          </a:p>
        </p:txBody>
      </p:sp>
      <p:sp>
        <p:nvSpPr>
          <p:cNvPr id="19" name="Google Shape;123;p15">
            <a:extLst>
              <a:ext uri="{FF2B5EF4-FFF2-40B4-BE49-F238E27FC236}">
                <a16:creationId xmlns:a16="http://schemas.microsoft.com/office/drawing/2014/main" id="{DF1B9FC5-5939-415D-9326-9A159FBF5A30}"/>
              </a:ext>
            </a:extLst>
          </p:cNvPr>
          <p:cNvSpPr txBox="1"/>
          <p:nvPr/>
        </p:nvSpPr>
        <p:spPr>
          <a:xfrm>
            <a:off x="2787550" y="2362631"/>
            <a:ext cx="8019834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- 김과외의 경우 웹사이트가 없음. 스마트폰을 쓰지않는 학생이나 학부모 회원은 어플쓰기가 불편할 수 있기 때문에 웹사이트를 제작함.</a:t>
            </a:r>
            <a:endParaRPr sz="1200" b="0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20" name="Google Shape;126;p15">
            <a:extLst>
              <a:ext uri="{FF2B5EF4-FFF2-40B4-BE49-F238E27FC236}">
                <a16:creationId xmlns:a16="http://schemas.microsoft.com/office/drawing/2014/main" id="{52E27619-BA3A-4C19-9FEE-C1CDEB7D8CCA}"/>
              </a:ext>
            </a:extLst>
          </p:cNvPr>
          <p:cNvSpPr/>
          <p:nvPr/>
        </p:nvSpPr>
        <p:spPr>
          <a:xfrm>
            <a:off x="2055067" y="2361872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21" name="Google Shape;117;p15">
            <a:extLst>
              <a:ext uri="{FF2B5EF4-FFF2-40B4-BE49-F238E27FC236}">
                <a16:creationId xmlns:a16="http://schemas.microsoft.com/office/drawing/2014/main" id="{2E7A21DA-811E-4D5A-A061-C504B896B34E}"/>
              </a:ext>
            </a:extLst>
          </p:cNvPr>
          <p:cNvSpPr txBox="1"/>
          <p:nvPr/>
        </p:nvSpPr>
        <p:spPr>
          <a:xfrm>
            <a:off x="2787541" y="3363600"/>
            <a:ext cx="7836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 dirty="0">
                <a:solidFill>
                  <a:schemeClr val="tx1"/>
                </a:solidFill>
                <a:latin typeface="+mn-ea"/>
                <a:ea typeface="+mn-ea"/>
                <a:cs typeface="Montserrat"/>
                <a:sym typeface="Montserrat"/>
              </a:rPr>
              <a:t>한 학생만을 위한 커리큘럼</a:t>
            </a:r>
            <a:endParaRPr sz="1600" b="1" i="0" u="none" strike="noStrike" cap="none" dirty="0">
              <a:solidFill>
                <a:schemeClr val="tx1"/>
              </a:solidFill>
              <a:latin typeface="+mn-ea"/>
              <a:ea typeface="+mn-ea"/>
              <a:cs typeface="Montserrat"/>
              <a:sym typeface="Montserrat"/>
            </a:endParaRPr>
          </a:p>
        </p:txBody>
      </p:sp>
      <p:sp>
        <p:nvSpPr>
          <p:cNvPr id="22" name="Google Shape;124;p15">
            <a:extLst>
              <a:ext uri="{FF2B5EF4-FFF2-40B4-BE49-F238E27FC236}">
                <a16:creationId xmlns:a16="http://schemas.microsoft.com/office/drawing/2014/main" id="{4E763890-A252-4BC8-B999-D698C34B8CA0}"/>
              </a:ext>
            </a:extLst>
          </p:cNvPr>
          <p:cNvSpPr txBox="1"/>
          <p:nvPr/>
        </p:nvSpPr>
        <p:spPr>
          <a:xfrm>
            <a:off x="2787550" y="3624829"/>
            <a:ext cx="7836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200" b="0" i="0" u="none" strike="noStrike" cap="none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- 학생에게 딱 맞는 커리큘럼을 만들어 수업을 진행할 수 있게함. </a:t>
            </a:r>
            <a:endParaRPr sz="1200" b="0" i="0" u="none" strike="noStrike" cap="none">
              <a:solidFill>
                <a:schemeClr val="dk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23" name="Google Shape;128;p15">
            <a:extLst>
              <a:ext uri="{FF2B5EF4-FFF2-40B4-BE49-F238E27FC236}">
                <a16:creationId xmlns:a16="http://schemas.microsoft.com/office/drawing/2014/main" id="{924408AA-18E4-45B0-A8FF-74EB3DA23ADC}"/>
              </a:ext>
            </a:extLst>
          </p:cNvPr>
          <p:cNvSpPr/>
          <p:nvPr/>
        </p:nvSpPr>
        <p:spPr>
          <a:xfrm>
            <a:off x="1786198" y="3317028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24" name="Google Shape;129;p15">
            <a:extLst>
              <a:ext uri="{FF2B5EF4-FFF2-40B4-BE49-F238E27FC236}">
                <a16:creationId xmlns:a16="http://schemas.microsoft.com/office/drawing/2014/main" id="{C7BEBF3A-1F3E-4D60-B1DB-F42420C42580}"/>
              </a:ext>
            </a:extLst>
          </p:cNvPr>
          <p:cNvSpPr/>
          <p:nvPr/>
        </p:nvSpPr>
        <p:spPr>
          <a:xfrm>
            <a:off x="2055067" y="3630535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2873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7871069" y="1181100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7871069" y="244977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7871069" y="371844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7871069" y="498711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8872425" y="1252210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  <a:cs typeface="Helvetica Neue"/>
                <a:sym typeface="Helvetica Neue"/>
              </a:rPr>
              <a:t>커리큘럼</a:t>
            </a:r>
            <a:endParaRPr sz="1600" b="1" dirty="0">
              <a:solidFill>
                <a:srgbClr val="FF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8872425" y="1495353"/>
            <a:ext cx="28479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커리큘럼 등록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조회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수정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삭제 가능</a:t>
            </a:r>
          </a:p>
        </p:txBody>
      </p:sp>
      <p:sp>
        <p:nvSpPr>
          <p:cNvPr id="234" name="Google Shape;234;p20"/>
          <p:cNvSpPr txBox="1"/>
          <p:nvPr/>
        </p:nvSpPr>
        <p:spPr>
          <a:xfrm>
            <a:off x="8872425" y="2514412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 매칭</a:t>
            </a:r>
            <a:endParaRPr sz="1600" b="1" dirty="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8872425" y="2757555"/>
            <a:ext cx="28479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선생님이 커리큘럼 작성 후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학생 초대</a:t>
            </a:r>
          </a:p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학생의 결제가 완료되면 매칭 성공</a:t>
            </a:r>
          </a:p>
        </p:txBody>
      </p:sp>
      <p:sp>
        <p:nvSpPr>
          <p:cNvPr id="236" name="Google Shape;236;p20"/>
          <p:cNvSpPr txBox="1"/>
          <p:nvPr/>
        </p:nvSpPr>
        <p:spPr>
          <a:xfrm>
            <a:off x="8872425" y="3776614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 진행 현황</a:t>
            </a:r>
            <a:endParaRPr sz="1600" b="1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8872425" y="4019757"/>
            <a:ext cx="28479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매칭 성공 시 일별로 과외 진행 현황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 등록, 조회, 수정, 삭제 가능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8872425" y="5038817"/>
            <a:ext cx="2847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환불의 용이함</a:t>
            </a:r>
            <a:endParaRPr sz="1600" b="1" dirty="0">
              <a:solidFill>
                <a:schemeClr val="accen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8872425" y="5281960"/>
            <a:ext cx="28479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 진행 중에 중단 신청 가능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8139938" y="149460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8139938" y="276327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8139938" y="403194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8139938" y="530061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866900" y="996125"/>
            <a:ext cx="34218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ko" sz="3600">
                <a:latin typeface="+mj-ea"/>
                <a:ea typeface="+mj-ea"/>
                <a:cs typeface="Helvetica Neue"/>
                <a:sym typeface="Helvetica Neue"/>
              </a:rPr>
              <a:t>핵심기능소개</a:t>
            </a:r>
            <a:endParaRPr sz="3600">
              <a:solidFill>
                <a:schemeClr val="accent1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3314700" y="6552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+mn-ea"/>
                <a:ea typeface="+mn-ea"/>
                <a:cs typeface="Helvetica Neue"/>
                <a:sym typeface="Helvetica Neue"/>
              </a:rPr>
              <a:t>과외 관리 시스템</a:t>
            </a:r>
            <a:endParaRPr sz="9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49" name="Google Shape;249;p20"/>
          <p:cNvSpPr/>
          <p:nvPr/>
        </p:nvSpPr>
        <p:spPr>
          <a:xfrm rot="10800000" flipH="1">
            <a:off x="4449212" y="9495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grpSp>
        <p:nvGrpSpPr>
          <p:cNvPr id="25" name="Google Shape;271;p21">
            <a:extLst>
              <a:ext uri="{FF2B5EF4-FFF2-40B4-BE49-F238E27FC236}">
                <a16:creationId xmlns:a16="http://schemas.microsoft.com/office/drawing/2014/main" id="{189C7A25-C8CE-411C-BFC6-97AC2EB63D37}"/>
              </a:ext>
            </a:extLst>
          </p:cNvPr>
          <p:cNvGrpSpPr/>
          <p:nvPr/>
        </p:nvGrpSpPr>
        <p:grpSpPr>
          <a:xfrm>
            <a:off x="1793161" y="1861638"/>
            <a:ext cx="5171846" cy="3943928"/>
            <a:chOff x="1793161" y="1861638"/>
            <a:chExt cx="5171846" cy="3943928"/>
          </a:xfrm>
        </p:grpSpPr>
        <p:pic>
          <p:nvPicPr>
            <p:cNvPr id="26" name="Google Shape;272;p21">
              <a:extLst>
                <a:ext uri="{FF2B5EF4-FFF2-40B4-BE49-F238E27FC236}">
                  <a16:creationId xmlns:a16="http://schemas.microsoft.com/office/drawing/2014/main" id="{B08597F6-EC9D-474A-B325-ACC78262D32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10733" y="2029511"/>
              <a:ext cx="4738857" cy="2805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3;p21">
              <a:extLst>
                <a:ext uri="{FF2B5EF4-FFF2-40B4-BE49-F238E27FC236}">
                  <a16:creationId xmlns:a16="http://schemas.microsoft.com/office/drawing/2014/main" id="{F089A282-F6A2-4F85-BDC4-C564721E745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17444"/>
            <a:stretch/>
          </p:blipFill>
          <p:spPr>
            <a:xfrm>
              <a:off x="1793161" y="1861638"/>
              <a:ext cx="5171846" cy="394392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8001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7871069" y="118110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56" name="Google Shape;256;p21"/>
          <p:cNvSpPr/>
          <p:nvPr/>
        </p:nvSpPr>
        <p:spPr>
          <a:xfrm>
            <a:off x="7871069" y="2449770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8872425" y="1252210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커리큘럼</a:t>
            </a:r>
            <a:endParaRPr sz="1600" b="1" dirty="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8872425" y="1495353"/>
            <a:ext cx="28479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커리큘럼 등록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조회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수정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삭제 가능</a:t>
            </a:r>
          </a:p>
        </p:txBody>
      </p:sp>
      <p:sp>
        <p:nvSpPr>
          <p:cNvPr id="261" name="Google Shape;261;p21"/>
          <p:cNvSpPr txBox="1"/>
          <p:nvPr/>
        </p:nvSpPr>
        <p:spPr>
          <a:xfrm>
            <a:off x="8872425" y="2514412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accent1"/>
                </a:solidFill>
                <a:latin typeface="+mn-ea"/>
                <a:ea typeface="+mn-ea"/>
                <a:cs typeface="Helvetica Neue"/>
                <a:sym typeface="Helvetica Neue"/>
              </a:rPr>
              <a:t>과외 매칭</a:t>
            </a:r>
            <a:endParaRPr sz="1600" b="1" dirty="0">
              <a:solidFill>
                <a:schemeClr val="accen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8872425" y="2757555"/>
            <a:ext cx="28479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선생님이 커리큘럼 작성 후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학생 초대</a:t>
            </a:r>
          </a:p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cs typeface="Helvetica Neue"/>
                <a:sym typeface="Helvetica Neue"/>
              </a:rPr>
              <a:t>학생의 결제가 완료되면 매칭 성공</a:t>
            </a:r>
          </a:p>
        </p:txBody>
      </p:sp>
      <p:sp>
        <p:nvSpPr>
          <p:cNvPr id="267" name="Google Shape;267;p21"/>
          <p:cNvSpPr/>
          <p:nvPr/>
        </p:nvSpPr>
        <p:spPr>
          <a:xfrm>
            <a:off x="8139938" y="149460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8139938" y="276327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7" name="Google Shape;247;p20">
            <a:extLst>
              <a:ext uri="{FF2B5EF4-FFF2-40B4-BE49-F238E27FC236}">
                <a16:creationId xmlns:a16="http://schemas.microsoft.com/office/drawing/2014/main" id="{8B517A16-0A59-41ED-A071-5BDE69B1B678}"/>
              </a:ext>
            </a:extLst>
          </p:cNvPr>
          <p:cNvSpPr txBox="1">
            <a:spLocks/>
          </p:cNvSpPr>
          <p:nvPr/>
        </p:nvSpPr>
        <p:spPr>
          <a:xfrm>
            <a:off x="1866900" y="996125"/>
            <a:ext cx="34218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ko-KR" altLang="en-US" sz="3600">
                <a:latin typeface="+mj-ea"/>
                <a:ea typeface="+mj-ea"/>
                <a:cs typeface="Helvetica Neue"/>
                <a:sym typeface="Helvetica Neue"/>
              </a:rPr>
              <a:t>핵심기능소개</a:t>
            </a:r>
            <a:endParaRPr lang="ko-KR" altLang="en-US" sz="3600">
              <a:solidFill>
                <a:schemeClr val="accent1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28" name="Google Shape;248;p20">
            <a:extLst>
              <a:ext uri="{FF2B5EF4-FFF2-40B4-BE49-F238E27FC236}">
                <a16:creationId xmlns:a16="http://schemas.microsoft.com/office/drawing/2014/main" id="{7574F294-30DE-4C68-AB17-5804AF460684}"/>
              </a:ext>
            </a:extLst>
          </p:cNvPr>
          <p:cNvSpPr/>
          <p:nvPr/>
        </p:nvSpPr>
        <p:spPr>
          <a:xfrm>
            <a:off x="3314700" y="6552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640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+mn-ea"/>
                <a:ea typeface="+mn-ea"/>
                <a:cs typeface="Helvetica Neue"/>
                <a:sym typeface="Helvetica Neue"/>
              </a:rPr>
              <a:t>과외 관리 시스템</a:t>
            </a:r>
            <a:endParaRPr sz="9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29" name="Google Shape;249;p20">
            <a:extLst>
              <a:ext uri="{FF2B5EF4-FFF2-40B4-BE49-F238E27FC236}">
                <a16:creationId xmlns:a16="http://schemas.microsoft.com/office/drawing/2014/main" id="{B6BB9C0D-DADE-470E-8874-367D378CBFF8}"/>
              </a:ext>
            </a:extLst>
          </p:cNvPr>
          <p:cNvSpPr/>
          <p:nvPr/>
        </p:nvSpPr>
        <p:spPr>
          <a:xfrm rot="10800000" flipH="1">
            <a:off x="4449212" y="949539"/>
            <a:ext cx="153600" cy="153600"/>
          </a:xfrm>
          <a:prstGeom prst="rtTriangle">
            <a:avLst/>
          </a:prstGeom>
          <a:solidFill>
            <a:srgbClr val="D200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6" name="Google Shape;230;p20">
            <a:extLst>
              <a:ext uri="{FF2B5EF4-FFF2-40B4-BE49-F238E27FC236}">
                <a16:creationId xmlns:a16="http://schemas.microsoft.com/office/drawing/2014/main" id="{5DFC825A-EB72-49D4-A60C-05917E39D001}"/>
              </a:ext>
            </a:extLst>
          </p:cNvPr>
          <p:cNvSpPr/>
          <p:nvPr/>
        </p:nvSpPr>
        <p:spPr>
          <a:xfrm>
            <a:off x="7871069" y="371844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7" name="Google Shape;231;p20">
            <a:extLst>
              <a:ext uri="{FF2B5EF4-FFF2-40B4-BE49-F238E27FC236}">
                <a16:creationId xmlns:a16="http://schemas.microsoft.com/office/drawing/2014/main" id="{959FA6D3-EB7D-4C6B-867A-B3C203E48F7D}"/>
              </a:ext>
            </a:extLst>
          </p:cNvPr>
          <p:cNvSpPr/>
          <p:nvPr/>
        </p:nvSpPr>
        <p:spPr>
          <a:xfrm>
            <a:off x="7871069" y="4987110"/>
            <a:ext cx="818400" cy="8184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8" name="Google Shape;236;p20">
            <a:extLst>
              <a:ext uri="{FF2B5EF4-FFF2-40B4-BE49-F238E27FC236}">
                <a16:creationId xmlns:a16="http://schemas.microsoft.com/office/drawing/2014/main" id="{B54BA55A-A86D-4C4D-9C67-A9C71D8FC70A}"/>
              </a:ext>
            </a:extLst>
          </p:cNvPr>
          <p:cNvSpPr txBox="1"/>
          <p:nvPr/>
        </p:nvSpPr>
        <p:spPr>
          <a:xfrm>
            <a:off x="8872425" y="3776614"/>
            <a:ext cx="28479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 진행 현황</a:t>
            </a:r>
            <a:endParaRPr sz="1600" b="1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39" name="Google Shape;237;p20">
            <a:extLst>
              <a:ext uri="{FF2B5EF4-FFF2-40B4-BE49-F238E27FC236}">
                <a16:creationId xmlns:a16="http://schemas.microsoft.com/office/drawing/2014/main" id="{DD204B81-3385-496C-B679-59D864BAFC05}"/>
              </a:ext>
            </a:extLst>
          </p:cNvPr>
          <p:cNvSpPr txBox="1"/>
          <p:nvPr/>
        </p:nvSpPr>
        <p:spPr>
          <a:xfrm>
            <a:off x="8872425" y="4019757"/>
            <a:ext cx="28479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매칭 성공 시 일별로 과외 진행 현황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 등록, 조회, 수정, 삭제 가능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0" name="Google Shape;238;p20">
            <a:extLst>
              <a:ext uri="{FF2B5EF4-FFF2-40B4-BE49-F238E27FC236}">
                <a16:creationId xmlns:a16="http://schemas.microsoft.com/office/drawing/2014/main" id="{7E699AE0-7639-4D89-9B08-B583DF24D919}"/>
              </a:ext>
            </a:extLst>
          </p:cNvPr>
          <p:cNvSpPr txBox="1"/>
          <p:nvPr/>
        </p:nvSpPr>
        <p:spPr>
          <a:xfrm>
            <a:off x="8872425" y="5038817"/>
            <a:ext cx="2847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환불의 용이함</a:t>
            </a:r>
            <a:endParaRPr sz="1600" b="1" dirty="0">
              <a:solidFill>
                <a:schemeClr val="accent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1" name="Google Shape;239;p20">
            <a:extLst>
              <a:ext uri="{FF2B5EF4-FFF2-40B4-BE49-F238E27FC236}">
                <a16:creationId xmlns:a16="http://schemas.microsoft.com/office/drawing/2014/main" id="{A6AC5170-AE59-4AE9-A2BC-E7EFB3AFAA42}"/>
              </a:ext>
            </a:extLst>
          </p:cNvPr>
          <p:cNvSpPr txBox="1"/>
          <p:nvPr/>
        </p:nvSpPr>
        <p:spPr>
          <a:xfrm>
            <a:off x="8872425" y="5281960"/>
            <a:ext cx="28479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과외 진행 중에 중단 신청 가능</a:t>
            </a:r>
            <a:endParaRPr sz="1200">
              <a:solidFill>
                <a:schemeClr val="dk1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2" name="Google Shape;242;p20">
            <a:extLst>
              <a:ext uri="{FF2B5EF4-FFF2-40B4-BE49-F238E27FC236}">
                <a16:creationId xmlns:a16="http://schemas.microsoft.com/office/drawing/2014/main" id="{5CDC5690-3D17-4D86-BABE-C37F2F4CF27E}"/>
              </a:ext>
            </a:extLst>
          </p:cNvPr>
          <p:cNvSpPr/>
          <p:nvPr/>
        </p:nvSpPr>
        <p:spPr>
          <a:xfrm>
            <a:off x="8139938" y="403194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sp>
        <p:nvSpPr>
          <p:cNvPr id="43" name="Google Shape;243;p20">
            <a:extLst>
              <a:ext uri="{FF2B5EF4-FFF2-40B4-BE49-F238E27FC236}">
                <a16:creationId xmlns:a16="http://schemas.microsoft.com/office/drawing/2014/main" id="{790C62B0-CFF6-42D7-A5AE-2E7AE10E9CF3}"/>
              </a:ext>
            </a:extLst>
          </p:cNvPr>
          <p:cNvSpPr/>
          <p:nvPr/>
        </p:nvSpPr>
        <p:spPr>
          <a:xfrm>
            <a:off x="8139938" y="5300617"/>
            <a:ext cx="280584" cy="191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+mn-ea"/>
              <a:ea typeface="+mn-ea"/>
              <a:cs typeface="Helvetica Neue"/>
              <a:sym typeface="Helvetica Neue"/>
            </a:endParaRPr>
          </a:p>
        </p:txBody>
      </p:sp>
      <p:grpSp>
        <p:nvGrpSpPr>
          <p:cNvPr id="25" name="Google Shape;244;p20">
            <a:extLst>
              <a:ext uri="{FF2B5EF4-FFF2-40B4-BE49-F238E27FC236}">
                <a16:creationId xmlns:a16="http://schemas.microsoft.com/office/drawing/2014/main" id="{39FC0007-E55F-454F-AA86-4DA965D4BE8B}"/>
              </a:ext>
            </a:extLst>
          </p:cNvPr>
          <p:cNvGrpSpPr/>
          <p:nvPr/>
        </p:nvGrpSpPr>
        <p:grpSpPr>
          <a:xfrm>
            <a:off x="1793161" y="1861638"/>
            <a:ext cx="5171846" cy="3943928"/>
            <a:chOff x="1793161" y="1861638"/>
            <a:chExt cx="5171846" cy="3943928"/>
          </a:xfrm>
        </p:grpSpPr>
        <p:pic>
          <p:nvPicPr>
            <p:cNvPr id="26" name="Google Shape;245;p20">
              <a:extLst>
                <a:ext uri="{FF2B5EF4-FFF2-40B4-BE49-F238E27FC236}">
                  <a16:creationId xmlns:a16="http://schemas.microsoft.com/office/drawing/2014/main" id="{54341D5B-7AB9-47B0-8F17-0E417D3DF7D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10501" y="2027413"/>
              <a:ext cx="4766400" cy="2827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246;p20">
              <a:extLst>
                <a:ext uri="{FF2B5EF4-FFF2-40B4-BE49-F238E27FC236}">
                  <a16:creationId xmlns:a16="http://schemas.microsoft.com/office/drawing/2014/main" id="{4C7F9397-8466-4308-95F3-F8415694AFD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17444"/>
            <a:stretch/>
          </p:blipFill>
          <p:spPr>
            <a:xfrm>
              <a:off x="1793161" y="1861638"/>
              <a:ext cx="5171846" cy="39439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B&amp;D-Powerpoint Template_16x9">
  <a:themeElements>
    <a:clrScheme name="Balance Color">
      <a:dk1>
        <a:srgbClr val="1F1F1F"/>
      </a:dk1>
      <a:lt1>
        <a:srgbClr val="FFFFFF"/>
      </a:lt1>
      <a:dk2>
        <a:srgbClr val="202020"/>
      </a:dk2>
      <a:lt2>
        <a:srgbClr val="FFFFFF"/>
      </a:lt2>
      <a:accent1>
        <a:srgbClr val="FE1C1D"/>
      </a:accent1>
      <a:accent2>
        <a:srgbClr val="FF5757"/>
      </a:accent2>
      <a:accent3>
        <a:srgbClr val="C9D2FD"/>
      </a:accent3>
      <a:accent4>
        <a:srgbClr val="5E78FA"/>
      </a:accent4>
      <a:accent5>
        <a:srgbClr val="0420AB"/>
      </a:accent5>
      <a:accent6>
        <a:srgbClr val="021572"/>
      </a:accent6>
      <a:hlink>
        <a:srgbClr val="FF5757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948</Words>
  <Application>Microsoft Office PowerPoint</Application>
  <PresentationFormat>와이드스크린</PresentationFormat>
  <Paragraphs>197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Helvetica Neue</vt:lpstr>
      <vt:lpstr>Montserrat Medium</vt:lpstr>
      <vt:lpstr>Montserrat</vt:lpstr>
      <vt:lpstr>맑은 고딕</vt:lpstr>
      <vt:lpstr>Arial</vt:lpstr>
      <vt:lpstr>맑은 고딕</vt:lpstr>
      <vt:lpstr>Open Sans</vt:lpstr>
      <vt:lpstr>Calibri</vt:lpstr>
      <vt:lpstr>B&amp;D-Powerpoint Template_16x9</vt:lpstr>
      <vt:lpstr>엄과외 </vt:lpstr>
      <vt:lpstr>엄과외에 관하여</vt:lpstr>
      <vt:lpstr>PowerPoint 프레젠테이션</vt:lpstr>
      <vt:lpstr>Eom -Tutor.</vt:lpstr>
      <vt:lpstr>PowerPoint 프레젠테이션</vt:lpstr>
      <vt:lpstr>PowerPoint 프레젠테이션</vt:lpstr>
      <vt:lpstr>PowerPoint 프레젠테이션</vt:lpstr>
      <vt:lpstr>핵심기능소개</vt:lpstr>
      <vt:lpstr>PowerPoint 프레젠테이션</vt:lpstr>
      <vt:lpstr>PowerPoint 프레젠테이션</vt:lpstr>
      <vt:lpstr>PowerPoint 프레젠테이션</vt:lpstr>
      <vt:lpstr>동영상 시연</vt:lpstr>
      <vt:lpstr>PowerPoint 프레젠테이션</vt:lpstr>
      <vt:lpstr>PowerPoint 프레젠테이션</vt:lpstr>
      <vt:lpstr>PowerPoint 프레젠테이션</vt:lpstr>
      <vt:lpstr>PowerPoint 프레젠테이션</vt:lpstr>
      <vt:lpstr>시스템 아키텍처 </vt:lpstr>
      <vt:lpstr>팀원소개</vt:lpstr>
      <vt:lpstr>팀원소개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엄과외 </dc:title>
  <cp:lastModifiedBy>yubin</cp:lastModifiedBy>
  <cp:revision>46</cp:revision>
  <dcterms:modified xsi:type="dcterms:W3CDTF">2019-11-26T03:01:02Z</dcterms:modified>
</cp:coreProperties>
</file>